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85" r:id="rId2"/>
    <p:sldId id="324" r:id="rId3"/>
    <p:sldId id="286" r:id="rId4"/>
    <p:sldId id="325" r:id="rId5"/>
    <p:sldId id="306" r:id="rId6"/>
    <p:sldId id="326" r:id="rId7"/>
    <p:sldId id="311" r:id="rId8"/>
    <p:sldId id="327" r:id="rId9"/>
    <p:sldId id="307" r:id="rId10"/>
    <p:sldId id="328" r:id="rId11"/>
    <p:sldId id="290" r:id="rId12"/>
    <p:sldId id="332" r:id="rId13"/>
    <p:sldId id="314" r:id="rId14"/>
    <p:sldId id="331" r:id="rId15"/>
    <p:sldId id="333" r:id="rId16"/>
    <p:sldId id="334" r:id="rId17"/>
    <p:sldId id="335" r:id="rId18"/>
    <p:sldId id="348" r:id="rId19"/>
    <p:sldId id="343" r:id="rId20"/>
    <p:sldId id="336" r:id="rId21"/>
    <p:sldId id="337" r:id="rId22"/>
    <p:sldId id="340" r:id="rId23"/>
    <p:sldId id="338" r:id="rId24"/>
    <p:sldId id="341" r:id="rId25"/>
    <p:sldId id="339" r:id="rId26"/>
    <p:sldId id="342" r:id="rId27"/>
    <p:sldId id="320" r:id="rId28"/>
    <p:sldId id="349" r:id="rId29"/>
    <p:sldId id="321" r:id="rId30"/>
    <p:sldId id="350" r:id="rId31"/>
    <p:sldId id="302" r:id="rId32"/>
    <p:sldId id="298"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e Titelfolie" id="{AF8EC835-20F3-4BF9-A44F-4D76D36DCEDD}">
          <p14:sldIdLst>
            <p14:sldId id="285"/>
            <p14:sldId id="324"/>
          </p14:sldIdLst>
        </p14:section>
        <p14:section name="Beispiele Inhalte" id="{25C016B2-4F5A-4165-9CE1-C2AFE03CAC71}">
          <p14:sldIdLst>
            <p14:sldId id="286"/>
            <p14:sldId id="325"/>
            <p14:sldId id="306"/>
            <p14:sldId id="326"/>
            <p14:sldId id="311"/>
            <p14:sldId id="327"/>
            <p14:sldId id="307"/>
            <p14:sldId id="328"/>
            <p14:sldId id="290"/>
            <p14:sldId id="332"/>
            <p14:sldId id="314"/>
            <p14:sldId id="331"/>
            <p14:sldId id="333"/>
            <p14:sldId id="334"/>
            <p14:sldId id="335"/>
            <p14:sldId id="348"/>
            <p14:sldId id="343"/>
            <p14:sldId id="336"/>
            <p14:sldId id="337"/>
            <p14:sldId id="340"/>
            <p14:sldId id="338"/>
            <p14:sldId id="341"/>
            <p14:sldId id="339"/>
            <p14:sldId id="342"/>
            <p14:sldId id="320"/>
            <p14:sldId id="349"/>
            <p14:sldId id="321"/>
            <p14:sldId id="350"/>
            <p14:sldId id="302"/>
            <p14:sldId id="298"/>
          </p14:sldIdLst>
        </p14:section>
      </p14:sectionLst>
    </p:ext>
    <p:ext uri="{EFAFB233-063F-42B5-8137-9DF3F51BA10A}">
      <p15:sldGuideLst xmlns:p15="http://schemas.microsoft.com/office/powerpoint/2012/main">
        <p15:guide id="2" orient="horz" pos="572"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UNIVERSITÄT PADERBORN / Tabelle">
    <a:wholeTbl>
      <a:tcTxStyle>
        <a:fontRef idx="minor">
          <a:prstClr val="black"/>
        </a:fontRef>
        <a:srgbClr val="000000"/>
      </a:tcTxStyle>
      <a:tcStyle>
        <a:tcBdr>
          <a:left>
            <a:ln w="12700" cmpd="sng">
              <a:solidFill>
                <a:srgbClr val="8B8DB0"/>
              </a:solidFill>
            </a:ln>
          </a:left>
          <a:right>
            <a:ln w="12700" cmpd="sng">
              <a:solidFill>
                <a:srgbClr val="8B8DB0"/>
              </a:solidFill>
            </a:ln>
          </a:right>
          <a:top>
            <a:ln w="12700" cmpd="sng">
              <a:solidFill>
                <a:srgbClr val="8B8DB0"/>
              </a:solidFill>
            </a:ln>
          </a:top>
          <a:bottom>
            <a:ln w="12700" cmpd="sng">
              <a:solidFill>
                <a:srgbClr val="8B8DB0"/>
              </a:solidFill>
            </a:ln>
          </a:bottom>
          <a:insideH>
            <a:ln w="12700" cmpd="sng">
              <a:solidFill>
                <a:srgbClr val="8B8DB0"/>
              </a:solidFill>
            </a:ln>
          </a:insideH>
          <a:insideV>
            <a:ln w="12700" cmpd="sng">
              <a:solidFill>
                <a:srgbClr val="8B8DB0"/>
              </a:solidFill>
            </a:ln>
          </a:insideV>
        </a:tcBdr>
        <a:fill>
          <a:solidFill>
            <a:srgbClr val="FFFFFF"/>
          </a:solidFill>
        </a:fill>
      </a:tcStyle>
    </a:wholeTbl>
    <a:band1H>
      <a:tcStyle>
        <a:tcBdr/>
        <a:fill>
          <a:solidFill>
            <a:schemeClr val="bg1"/>
          </a:solidFill>
        </a:fill>
      </a:tcStyle>
    </a:band1H>
    <a:band2H>
      <a:tcStyle>
        <a:tcBdr/>
        <a:fill>
          <a:solidFill>
            <a:schemeClr val="bg1"/>
          </a:solidFill>
        </a:fill>
      </a:tcStyle>
    </a:band2H>
    <a:firstCol>
      <a:tcTxStyle b="on">
        <a:fontRef idx="minor">
          <a:prstClr val="black"/>
        </a:fontRef>
        <a:srgbClr val="FFFFFF"/>
      </a:tcTxStyle>
      <a:tcStyle>
        <a:tcBdr>
          <a:insideH>
            <a:ln w="12700" cmpd="sng">
              <a:solidFill>
                <a:srgbClr val="FFFFFF"/>
              </a:solidFill>
            </a:ln>
          </a:insideH>
        </a:tcBdr>
        <a:fill>
          <a:solidFill>
            <a:srgbClr val="8B8DB0"/>
          </a:solidFill>
        </a:fill>
      </a:tcStyle>
    </a:firstCol>
    <a:firstRow>
      <a:tcTxStyle b="on">
        <a:fontRef idx="minor">
          <a:prstClr val="black"/>
        </a:fontRef>
        <a:srgbClr val="FFFFFF"/>
      </a:tcTxStyle>
      <a:tcStyle>
        <a:tcBdr>
          <a:left>
            <a:ln w="12700" cmpd="sng">
              <a:solidFill>
                <a:srgbClr val="181C62"/>
              </a:solidFill>
            </a:ln>
          </a:left>
          <a:right>
            <a:ln w="12700" cmpd="sng">
              <a:solidFill>
                <a:srgbClr val="181C62"/>
              </a:solidFill>
            </a:ln>
          </a:right>
          <a:top>
            <a:ln w="12700" cmpd="sng">
              <a:solidFill>
                <a:srgbClr val="181C62"/>
              </a:solidFill>
            </a:ln>
          </a:top>
          <a:bottom>
            <a:ln w="12700" cmpd="sng">
              <a:solidFill>
                <a:srgbClr val="181C62"/>
              </a:solidFill>
            </a:ln>
          </a:bottom>
          <a:insideV>
            <a:ln w="12700" cmpd="sng">
              <a:solidFill>
                <a:srgbClr val="FFFFFF"/>
              </a:solidFill>
            </a:ln>
          </a:insideV>
        </a:tcBdr>
        <a:fill>
          <a:solidFill>
            <a:srgbClr val="181C6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6" autoAdjust="0"/>
    <p:restoredTop sz="94660"/>
  </p:normalViewPr>
  <p:slideViewPr>
    <p:cSldViewPr snapToGrid="0" showGuides="1">
      <p:cViewPr varScale="1">
        <p:scale>
          <a:sx n="79" d="100"/>
          <a:sy n="79" d="100"/>
        </p:scale>
        <p:origin x="114" y="96"/>
      </p:cViewPr>
      <p:guideLst>
        <p:guide orient="horz" pos="572"/>
        <p:guide pos="3840"/>
      </p:guideLst>
    </p:cSldViewPr>
  </p:slideViewPr>
  <p:notesTextViewPr>
    <p:cViewPr>
      <p:scale>
        <a:sx n="1" d="1"/>
        <a:sy n="1" d="1"/>
      </p:scale>
      <p:origin x="0" y="0"/>
    </p:cViewPr>
  </p:notesTextViewPr>
  <p:notesViewPr>
    <p:cSldViewPr snapToGrid="0" showGuides="1">
      <p:cViewPr varScale="1">
        <p:scale>
          <a:sx n="66" d="100"/>
          <a:sy n="66" d="100"/>
        </p:scale>
        <p:origin x="2189"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FA4ECC7-90AF-BAE9-43DA-2F7004FCA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CD31125-ACB4-FC1D-A007-914E3924BB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92696A-5AE8-40EC-BC01-DB37F3D39C99}" type="datetimeFigureOut">
              <a:rPr lang="de-DE" smtClean="0"/>
              <a:t>15.08.2024</a:t>
            </a:fld>
            <a:endParaRPr lang="de-DE"/>
          </a:p>
        </p:txBody>
      </p:sp>
      <p:sp>
        <p:nvSpPr>
          <p:cNvPr id="4" name="Fußzeilenplatzhalter 3">
            <a:extLst>
              <a:ext uri="{FF2B5EF4-FFF2-40B4-BE49-F238E27FC236}">
                <a16:creationId xmlns:a16="http://schemas.microsoft.com/office/drawing/2014/main" id="{766AE54B-6BE9-FB56-A609-FBC71A5771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96AEFE4-F1B9-CBE2-AF2B-92AC57F8D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2E1D2-D314-4655-88AD-C1884D979CBA}" type="slidenum">
              <a:rPr lang="de-DE" smtClean="0"/>
              <a:t>‹Nr.›</a:t>
            </a:fld>
            <a:endParaRPr lang="de-DE"/>
          </a:p>
        </p:txBody>
      </p:sp>
    </p:spTree>
    <p:extLst>
      <p:ext uri="{BB962C8B-B14F-4D97-AF65-F5344CB8AC3E}">
        <p14:creationId xmlns:p14="http://schemas.microsoft.com/office/powerpoint/2010/main" val="38684136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4DC2-F4A3-487F-A853-E94100C7FD08}" type="datetimeFigureOut">
              <a:rPr lang="de-DE" smtClean="0"/>
              <a:t>15.08.2024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C65E-FDFD-458B-8035-0633D3E759F3}" type="slidenum">
              <a:rPr lang="de-DE" smtClean="0"/>
              <a:t>‹Nr.›</a:t>
            </a:fld>
            <a:endParaRPr lang="de-DE"/>
          </a:p>
        </p:txBody>
      </p:sp>
    </p:spTree>
    <p:extLst>
      <p:ext uri="{BB962C8B-B14F-4D97-AF65-F5344CB8AC3E}">
        <p14:creationId xmlns:p14="http://schemas.microsoft.com/office/powerpoint/2010/main" val="6236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787C65E-FDFD-458B-8035-0633D3E759F3}" type="slidenum">
              <a:rPr lang="de-DE" smtClean="0"/>
              <a:t>31</a:t>
            </a:fld>
            <a:endParaRPr lang="de-DE"/>
          </a:p>
        </p:txBody>
      </p:sp>
    </p:spTree>
    <p:extLst>
      <p:ext uri="{BB962C8B-B14F-4D97-AF65-F5344CB8AC3E}">
        <p14:creationId xmlns:p14="http://schemas.microsoft.com/office/powerpoint/2010/main" val="1141312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 mit maximal vier Zeilen. Hinweis: Bitte grundsätzlich keine Änderungen im Folienmaster vornehmen. Änderungen der Größe und Position von </a:t>
            </a:r>
            <a:r>
              <a:rPr lang="de-DE" dirty="0" err="1"/>
              <a:t>Textboxen</a:t>
            </a:r>
            <a:r>
              <a:rPr lang="de-DE" dirty="0"/>
              <a:t> sind auf allen Folien zu vermeiden.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de-DE" dirty="0"/>
              <a:t>Titel der Präsentation</a:t>
            </a:r>
            <a:br>
              <a:rPr lang="de-DE" dirty="0"/>
            </a:br>
            <a:r>
              <a:rPr lang="de-DE" dirty="0"/>
              <a:t>maximal zwei Zeilen</a:t>
            </a:r>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spTree>
    <p:extLst>
      <p:ext uri="{BB962C8B-B14F-4D97-AF65-F5344CB8AC3E}">
        <p14:creationId xmlns:p14="http://schemas.microsoft.com/office/powerpoint/2010/main" val="1951866325"/>
      </p:ext>
    </p:extLst>
  </p:cSld>
  <p:clrMapOvr>
    <a:masterClrMapping/>
  </p:clrMapOvr>
  <p:extLst mod="1">
    <p:ext uri="{DCECCB84-F9BA-43D5-87BE-67443E8EF086}">
      <p15:sldGuideLst xmlns:p15="http://schemas.microsoft.com/office/powerpoint/2012/main">
        <p15:guide id="1" orient="horz" pos="2107" userDrawn="1">
          <p15:clr>
            <a:srgbClr val="000000"/>
          </p15:clr>
        </p15:guide>
        <p15:guide id="2" pos="768" userDrawn="1">
          <p15:clr>
            <a:srgbClr val="000000"/>
          </p15:clr>
        </p15:guide>
        <p15:guide id="3" pos="6153"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6" cy="38160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6" cy="38160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146507477"/>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4021" userDrawn="1">
          <p15:clr>
            <a:srgbClr val="000000"/>
          </p15:clr>
        </p15:guide>
        <p15:guide id="7" pos="3659" userDrawn="1">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Zwischenüberschrift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6"/>
            <a:ext cx="5385966" cy="3819524"/>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49038" cy="470851"/>
          </a:xfrm>
        </p:spPr>
        <p:txBody>
          <a:bodyPr/>
          <a:lstStyle>
            <a:lvl1pPr>
              <a:defRPr/>
            </a:lvl1pPr>
          </a:lstStyle>
          <a:p>
            <a:r>
              <a:rPr lang="de-DE" dirty="0"/>
              <a:t>Überschrift maximal eine Zeile</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6"/>
            <a:ext cx="5385966" cy="3819524"/>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2000" b="1">
                <a:solidFill>
                  <a:schemeClr val="tx2"/>
                </a:solidFill>
              </a:defRPr>
            </a:lvl1pPr>
          </a:lstStyle>
          <a:p>
            <a:pPr lvl="0"/>
            <a:r>
              <a:rPr lang="de-DE" dirty="0"/>
              <a:t>Zwischenüberschrift</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0" y="1823617"/>
            <a:ext cx="5395912" cy="406558"/>
          </a:xfrm>
        </p:spPr>
        <p:txBody>
          <a:bodyPr/>
          <a:lstStyle>
            <a:lvl1pPr>
              <a:defRPr sz="2000" b="1">
                <a:solidFill>
                  <a:schemeClr val="tx2"/>
                </a:solidFill>
              </a:defRPr>
            </a:lvl1pPr>
          </a:lstStyle>
          <a:p>
            <a:pPr lvl="0"/>
            <a:r>
              <a:rPr lang="de-DE" dirty="0"/>
              <a:t>Zwischenüberschrift</a:t>
            </a:r>
          </a:p>
        </p:txBody>
      </p:sp>
    </p:spTree>
    <p:extLst>
      <p:ext uri="{BB962C8B-B14F-4D97-AF65-F5344CB8AC3E}">
        <p14:creationId xmlns:p14="http://schemas.microsoft.com/office/powerpoint/2010/main" val="545114165"/>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34" userDrawn="1">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line / Text / Bild">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611811"/>
            <a:ext cx="5183188" cy="453708"/>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a:t>
            </a:r>
            <a:br>
              <a:rPr lang="de-DE" dirty="0"/>
            </a:br>
            <a:r>
              <a:rPr lang="de-DE" dirty="0"/>
              <a:t>max. zwei Zeilen</a:t>
            </a:r>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4"/>
            <a:ext cx="5183189" cy="3569335"/>
          </a:xfrm>
          <a:solidFill>
            <a:schemeClr val="bg1">
              <a:lumMod val="95000"/>
            </a:schemeClr>
          </a:solidFill>
        </p:spPr>
        <p:txBody>
          <a:bodyPr anchor="ctr" anchorCtr="0"/>
          <a:lstStyle>
            <a:lvl1pPr algn="ctr">
              <a:defRPr/>
            </a:lvl1pPr>
          </a:lstStyle>
          <a:p>
            <a:r>
              <a:rPr lang="de-DE" dirty="0"/>
              <a:t>Bild einfügen</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411289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2732559700"/>
      </p:ext>
    </p:extLst>
  </p:cSld>
  <p:clrMapOvr>
    <a:masterClrMapping/>
  </p:clrMapOvr>
  <p:extLst mod="1">
    <p:ext uri="{DCECCB84-F9BA-43D5-87BE-67443E8EF086}">
      <p15:sldGuideLst xmlns:p15="http://schemas.microsoft.com/office/powerpoint/2012/main">
        <p15:guide id="1" orient="horz" pos="3748">
          <p15:clr>
            <a:srgbClr val="000000"/>
          </p15:clr>
        </p15:guide>
        <p15:guide id="2" pos="7415">
          <p15:clr>
            <a:srgbClr val="000000"/>
          </p15:clr>
        </p15:guide>
        <p15:guide id="3" pos="266">
          <p15:clr>
            <a:srgbClr val="000000"/>
          </p15:clr>
        </p15:guide>
        <p15:guide id="4" orient="horz" pos="1230">
          <p15:clr>
            <a:srgbClr val="000000"/>
          </p15:clr>
        </p15:guide>
        <p15:guide id="5" orient="horz" pos="785">
          <p15:clr>
            <a:srgbClr val="000000"/>
          </p15:clr>
        </p15:guide>
        <p15:guide id="6" pos="7301">
          <p15:clr>
            <a:srgbClr val="000000"/>
          </p15:clr>
        </p15:guide>
        <p15:guide id="7" orient="horz" pos="1178">
          <p15:clr>
            <a:srgbClr val="000000"/>
          </p15:clr>
        </p15:guide>
        <p15:guide id="8" pos="4036">
          <p15:clr>
            <a:srgbClr val="000000"/>
          </p15:clr>
        </p15:guide>
        <p15:guide id="10" orient="horz" pos="3425">
          <p15:clr>
            <a:srgbClr val="00000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8"/>
            <a:ext cx="3370263" cy="4522787"/>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89" y="1246188"/>
            <a:ext cx="7581900" cy="4991100"/>
          </a:xfrm>
        </p:spPr>
        <p:txBody>
          <a:bodyPr/>
          <a:lstStyle>
            <a:lvl1pPr>
              <a:defRPr/>
            </a:lvl1pPr>
          </a:lstStyle>
          <a:p>
            <a:pPr lvl="0"/>
            <a:r>
              <a:rPr lang="de-DE" dirty="0"/>
              <a:t>Hier bitte ausschließlich Tabellen, Diagramme, Videos oder </a:t>
            </a:r>
            <a:r>
              <a:rPr lang="de-DE" dirty="0" err="1"/>
              <a:t>SmartArts</a:t>
            </a:r>
            <a:r>
              <a:rPr lang="de-DE" dirty="0"/>
              <a:t> platzieren</a:t>
            </a:r>
          </a:p>
        </p:txBody>
      </p:sp>
    </p:spTree>
    <p:extLst>
      <p:ext uri="{BB962C8B-B14F-4D97-AF65-F5344CB8AC3E}">
        <p14:creationId xmlns:p14="http://schemas.microsoft.com/office/powerpoint/2010/main" val="1782320095"/>
      </p:ext>
    </p:extLst>
  </p:cSld>
  <p:clrMapOvr>
    <a:masterClrMapping/>
  </p:clrMapOvr>
  <p:extLst mod="1">
    <p:ext uri="{DCECCB84-F9BA-43D5-87BE-67443E8EF086}">
      <p15:sldGuideLst xmlns:p15="http://schemas.microsoft.com/office/powerpoint/2012/main">
        <p15:guide id="1" orient="horz" pos="3929" userDrawn="1">
          <p15:clr>
            <a:srgbClr val="000000"/>
          </p15:clr>
        </p15:guide>
        <p15:guide id="2" pos="7415">
          <p15:clr>
            <a:srgbClr val="000000"/>
          </p15:clr>
        </p15:guide>
        <p15:guide id="3" pos="266">
          <p15:clr>
            <a:srgbClr val="000000"/>
          </p15:clr>
        </p15:guide>
        <p15:guide id="5" orient="horz" pos="785">
          <p15:clr>
            <a:srgbClr val="000000"/>
          </p15:clr>
        </p15:guide>
        <p15:guide id="8" pos="5041" userDrawn="1">
          <p15:clr>
            <a:srgbClr val="000000"/>
          </p15:clr>
        </p15:guide>
        <p15:guide id="11" pos="5292" userDrawn="1">
          <p15:clr>
            <a:srgbClr val="000000"/>
          </p15:clr>
        </p15:guide>
        <p15:guide id="12" orient="horz" pos="3634"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oßes Bild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‹Nr.›</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0"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de-DE" dirty="0"/>
              <a:t>Platz für einen mehrzeiligen Text. Auf diesem Folientyp sollen nur Fotos mit Zusatzinformationen platziert werden.</a:t>
            </a:r>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Bild einfügen</a:t>
            </a:r>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p>
        </p:txBody>
      </p:sp>
    </p:spTree>
    <p:extLst>
      <p:ext uri="{BB962C8B-B14F-4D97-AF65-F5344CB8AC3E}">
        <p14:creationId xmlns:p14="http://schemas.microsoft.com/office/powerpoint/2010/main" val="1736387436"/>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5783" userDrawn="1">
          <p15:clr>
            <a:srgbClr val="000000"/>
          </p15:clr>
        </p15:guide>
        <p15:guide id="8" pos="6032" userDrawn="1">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ues Design: Inhalt + Gliederung">
    <p:spTree>
      <p:nvGrpSpPr>
        <p:cNvPr id="1" name=""/>
        <p:cNvGrpSpPr/>
        <p:nvPr/>
      </p:nvGrpSpPr>
      <p:grpSpPr>
        <a:xfrm>
          <a:off x="0" y="0"/>
          <a:ext cx="0" cy="0"/>
          <a:chOff x="0" y="0"/>
          <a:chExt cx="0" cy="0"/>
        </a:xfrm>
      </p:grpSpPr>
      <p:grpSp>
        <p:nvGrpSpPr>
          <p:cNvPr id="36" name="Regieanweisungen">
            <a:extLst>
              <a:ext uri="{FF2B5EF4-FFF2-40B4-BE49-F238E27FC236}">
                <a16:creationId xmlns:a16="http://schemas.microsoft.com/office/drawing/2014/main" id="{15D27760-FB5C-BD67-76BE-29C4BE0C1906}"/>
              </a:ext>
            </a:extLst>
          </p:cNvPr>
          <p:cNvGrpSpPr/>
          <p:nvPr userDrawn="1"/>
        </p:nvGrpSpPr>
        <p:grpSpPr>
          <a:xfrm>
            <a:off x="-2124000" y="-360000"/>
            <a:ext cx="16380000" cy="7596000"/>
            <a:chOff x="-2124000" y="-360000"/>
            <a:chExt cx="16380000" cy="7596000"/>
          </a:xfrm>
          <a:solidFill>
            <a:srgbClr val="E9ECF0"/>
          </a:solidFill>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38" name="Text // Listenebene erhöhen">
              <a:extLst>
                <a:ext uri="{FF2B5EF4-FFF2-40B4-BE49-F238E27FC236}">
                  <a16:creationId xmlns:a16="http://schemas.microsoft.com/office/drawing/2014/main" id="{A165891F-61E5-56FD-708E-22D08BDB371C}"/>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39" name="Text // Listenebene verringern">
              <a:extLst>
                <a:ext uri="{FF2B5EF4-FFF2-40B4-BE49-F238E27FC236}">
                  <a16:creationId xmlns:a16="http://schemas.microsoft.com/office/drawing/2014/main" id="{E2668B78-99AB-1B17-AEC0-6A2CF107550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40" name="Listenebenen">
              <a:extLst>
                <a:ext uri="{FF2B5EF4-FFF2-40B4-BE49-F238E27FC236}">
                  <a16:creationId xmlns:a16="http://schemas.microsoft.com/office/drawing/2014/main" id="{7B77E159-A2A2-34AB-BC3B-3435C1FA0DB9}"/>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41" name="Bild // Listenebene verringern">
              <a:extLst>
                <a:ext uri="{FF2B5EF4-FFF2-40B4-BE49-F238E27FC236}">
                  <a16:creationId xmlns:a16="http://schemas.microsoft.com/office/drawing/2014/main" id="{9AF0FF70-78A9-7E9B-A76E-79EECFE82758}"/>
                </a:ext>
              </a:extLst>
            </p:cNvPr>
            <p:cNvPicPr>
              <a:picLocks noChangeAspect="1"/>
            </p:cNvPicPr>
            <p:nvPr userDrawn="1"/>
          </p:nvPicPr>
          <p:blipFill>
            <a:blip r:embed="rId2"/>
            <a:stretch>
              <a:fillRect/>
            </a:stretch>
          </p:blipFill>
          <p:spPr>
            <a:xfrm>
              <a:off x="-1071360" y="3564000"/>
              <a:ext cx="855360" cy="396000"/>
            </a:xfrm>
            <a:prstGeom prst="rect">
              <a:avLst/>
            </a:prstGeom>
            <a:grpFill/>
          </p:spPr>
        </p:pic>
        <p:pic>
          <p:nvPicPr>
            <p:cNvPr id="42" name="Bild // Listenebene erhöhen">
              <a:extLst>
                <a:ext uri="{FF2B5EF4-FFF2-40B4-BE49-F238E27FC236}">
                  <a16:creationId xmlns:a16="http://schemas.microsoft.com/office/drawing/2014/main" id="{914C75CB-813B-055A-6DA1-E92DEBD33494}"/>
                </a:ext>
              </a:extLst>
            </p:cNvPr>
            <p:cNvPicPr>
              <a:picLocks noChangeAspect="1"/>
            </p:cNvPicPr>
            <p:nvPr userDrawn="1"/>
          </p:nvPicPr>
          <p:blipFill>
            <a:blip r:embed="rId3"/>
            <a:stretch>
              <a:fillRect/>
            </a:stretch>
          </p:blipFill>
          <p:spPr>
            <a:xfrm>
              <a:off x="-1071360" y="3096000"/>
              <a:ext cx="855360" cy="396000"/>
            </a:xfrm>
            <a:prstGeom prst="rect">
              <a:avLst/>
            </a:prstGeom>
            <a:grpFill/>
          </p:spPr>
        </p:pic>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47" name="Listenebenen">
              <a:extLst>
                <a:ext uri="{FF2B5EF4-FFF2-40B4-BE49-F238E27FC236}">
                  <a16:creationId xmlns:a16="http://schemas.microsoft.com/office/drawing/2014/main" id="{9B68E375-6154-F60B-3EBC-5ECC82767C38}"/>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sp>
          <p:nvSpPr>
            <p:cNvPr id="48" name="Listenebenen">
              <a:extLst>
                <a:ext uri="{FF2B5EF4-FFF2-40B4-BE49-F238E27FC236}">
                  <a16:creationId xmlns:a16="http://schemas.microsoft.com/office/drawing/2014/main" id="{2F292552-F8D9-7E42-1591-3F81D50521FC}"/>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49" name="Bild // Listenebene">
              <a:extLst>
                <a:ext uri="{FF2B5EF4-FFF2-40B4-BE49-F238E27FC236}">
                  <a16:creationId xmlns:a16="http://schemas.microsoft.com/office/drawing/2014/main" id="{297FAABC-8865-C72C-93E9-143225433B8F}"/>
                </a:ext>
              </a:extLst>
            </p:cNvPr>
            <p:cNvPicPr>
              <a:picLocks noChangeAspect="1"/>
            </p:cNvPicPr>
            <p:nvPr userDrawn="1"/>
          </p:nvPicPr>
          <p:blipFill>
            <a:blip r:embed="rId4"/>
            <a:srcRect/>
            <a:stretch/>
          </p:blipFill>
          <p:spPr>
            <a:xfrm>
              <a:off x="-1071360" y="5832000"/>
              <a:ext cx="855360" cy="383075"/>
            </a:xfrm>
            <a:prstGeom prst="rect">
              <a:avLst/>
            </a:prstGeom>
            <a:grpFill/>
          </p:spPr>
        </p:pic>
        <p:sp>
          <p:nvSpPr>
            <p:cNvPr id="50" name="X">
              <a:extLst>
                <a:ext uri="{FF2B5EF4-FFF2-40B4-BE49-F238E27FC236}">
                  <a16:creationId xmlns:a16="http://schemas.microsoft.com/office/drawing/2014/main" id="{B2222CB0-BCD7-004A-C735-51264D769A73}"/>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Bitte in der Aufzählung </a:t>
            </a:r>
          </a:p>
          <a:p>
            <a:pPr indent="0" algn="l">
              <a:lnSpc>
                <a:spcPct val="100000"/>
              </a:lnSpc>
              <a:spcBef>
                <a:spcPts val="0"/>
              </a:spcBef>
              <a:spcAft>
                <a:spcPts val="0"/>
              </a:spcAft>
            </a:pPr>
            <a:r>
              <a:rPr lang="de-DE" sz="1000" b="1" baseline="0" dirty="0">
                <a:solidFill>
                  <a:schemeClr val="tx1"/>
                </a:solidFill>
                <a:latin typeface="+mn-lt"/>
              </a:rPr>
              <a:t>nur die Hauptkapitel </a:t>
            </a:r>
            <a:r>
              <a:rPr lang="de-DE" sz="1000" b="0" baseline="0" dirty="0">
                <a:solidFill>
                  <a:schemeClr val="tx1"/>
                </a:solidFill>
                <a:latin typeface="+mn-lt"/>
              </a:rPr>
              <a:t>aus der Gliederung aufführen.</a:t>
            </a: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5"/>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p:ph type="body" orient="vert" idx="15" hasCustomPrompt="1"/>
          </p:nvPr>
        </p:nvSpPr>
        <p:spPr>
          <a:xfrm>
            <a:off x="9583738" y="2030412"/>
            <a:ext cx="2185987" cy="39909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Inhalt">
            <a:extLst>
              <a:ext uri="{FF2B5EF4-FFF2-40B4-BE49-F238E27FC236}">
                <a16:creationId xmlns:a16="http://schemas.microsoft.com/office/drawing/2014/main" id="{EFE1DC1D-30EE-6DA7-90DB-CFEF8C71DB10}"/>
              </a:ext>
            </a:extLst>
          </p:cNvPr>
          <p:cNvSpPr>
            <a:spLocks noGrp="1"/>
          </p:cNvSpPr>
          <p:nvPr>
            <p:ph idx="1" hasCustomPrompt="1"/>
          </p:nvPr>
        </p:nvSpPr>
        <p:spPr>
          <a:xfrm>
            <a:off x="422275" y="2263774"/>
            <a:ext cx="8445500" cy="3757613"/>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Headline">
            <a:extLst>
              <a:ext uri="{FF2B5EF4-FFF2-40B4-BE49-F238E27FC236}">
                <a16:creationId xmlns:a16="http://schemas.microsoft.com/office/drawing/2014/main" id="{F2338D21-A11E-3DA9-C8D2-FE934AA62E54}"/>
              </a:ext>
            </a:extLst>
          </p:cNvPr>
          <p:cNvSpPr>
            <a:spLocks noGrp="1"/>
          </p:cNvSpPr>
          <p:nvPr>
            <p:ph type="title" hasCustomPrompt="1"/>
          </p:nvPr>
        </p:nvSpPr>
        <p:spPr>
          <a:xfrm>
            <a:off x="422275" y="1246189"/>
            <a:ext cx="8445500"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2596702690"/>
      </p:ext>
    </p:extLst>
  </p:cSld>
  <p:clrMapOvr>
    <a:masterClrMapping/>
  </p:clrMapOvr>
  <p:extLst mod="1">
    <p:ext uri="{DCECCB84-F9BA-43D5-87BE-67443E8EF086}">
      <p15:sldGuideLst xmlns:p15="http://schemas.microsoft.com/office/powerpoint/2012/main">
        <p15:guide id="1" orient="horz" pos="3793" userDrawn="1">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6032" userDrawn="1">
          <p15:clr>
            <a:srgbClr val="000000"/>
          </p15:clr>
        </p15:guide>
        <p15:guide id="11" pos="5586">
          <p15:clr>
            <a:srgbClr val="000000"/>
          </p15:clr>
        </p15:guide>
        <p15:guide id="12" orient="horz" pos="1279">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ues Design: Bild / Text + Gliederun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Bitte in der Aufzählung </a:t>
              </a:r>
            </a:p>
            <a:p>
              <a:pPr indent="0" algn="l">
                <a:lnSpc>
                  <a:spcPct val="100000"/>
                </a:lnSpc>
                <a:spcBef>
                  <a:spcPts val="0"/>
                </a:spcBef>
                <a:spcAft>
                  <a:spcPts val="0"/>
                </a:spcAft>
              </a:pPr>
              <a:r>
                <a:rPr lang="de-DE" sz="1000" b="1" baseline="0" dirty="0">
                  <a:solidFill>
                    <a:schemeClr val="tx1"/>
                  </a:solidFill>
                  <a:latin typeface="+mn-lt"/>
                </a:rPr>
                <a:t>nur die Hauptkapitel </a:t>
              </a:r>
              <a:r>
                <a:rPr lang="de-DE" sz="1000" b="0" baseline="0" dirty="0">
                  <a:solidFill>
                    <a:schemeClr val="tx1"/>
                  </a:solidFill>
                  <a:latin typeface="+mn-lt"/>
                </a:rPr>
                <a:t>aus der Gliederung aufführen.</a:t>
              </a: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6"/>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75761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864000"/>
          </a:xfrm>
        </p:spPr>
        <p:txBody>
          <a:bodyPr/>
          <a:lstStyle>
            <a:lvl1pPr>
              <a:defRPr/>
            </a:lvl1pPr>
          </a:lstStyle>
          <a:p>
            <a:r>
              <a:rPr lang="de-DE" dirty="0"/>
              <a:t>Überschrift</a:t>
            </a:r>
            <a:br>
              <a:rPr lang="de-DE" dirty="0"/>
            </a:br>
            <a:r>
              <a:rPr lang="de-DE" dirty="0"/>
              <a:t>maximal zwei Zeilen</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4" y="5768975"/>
            <a:ext cx="2894013" cy="252413"/>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 einzeilig</a:t>
            </a:r>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5" y="1246189"/>
            <a:ext cx="2894013" cy="4388400"/>
          </a:xfrm>
          <a:solidFill>
            <a:schemeClr val="bg1">
              <a:lumMod val="95000"/>
            </a:schemeClr>
          </a:solidFill>
        </p:spPr>
        <p:txBody>
          <a:bodyPr anchor="ctr" anchorCtr="0"/>
          <a:lstStyle>
            <a:lvl1pPr algn="ctr">
              <a:defRPr/>
            </a:lvl1pPr>
          </a:lstStyle>
          <a:p>
            <a:r>
              <a:rPr lang="de-DE" dirty="0"/>
              <a:t>Bild einfügen</a:t>
            </a:r>
          </a:p>
        </p:txBody>
      </p:sp>
    </p:spTree>
    <p:extLst>
      <p:ext uri="{BB962C8B-B14F-4D97-AF65-F5344CB8AC3E}">
        <p14:creationId xmlns:p14="http://schemas.microsoft.com/office/powerpoint/2010/main" val="2174442686"/>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7415">
          <p15:clr>
            <a:srgbClr val="000000"/>
          </p15:clr>
        </p15:guide>
        <p15:guide id="3" pos="266">
          <p15:clr>
            <a:srgbClr val="000000"/>
          </p15:clr>
        </p15:guide>
        <p15:guide id="5" orient="horz" pos="785">
          <p15:clr>
            <a:srgbClr val="000000"/>
          </p15:clr>
        </p15:guide>
        <p15:guide id="6" pos="6032" userDrawn="1">
          <p15:clr>
            <a:srgbClr val="000000"/>
          </p15:clr>
        </p15:guide>
        <p15:guide id="8" pos="2275" userDrawn="1">
          <p15:clr>
            <a:srgbClr val="000000"/>
          </p15:clr>
        </p15:guide>
        <p15:guide id="11" pos="5586" userDrawn="1">
          <p15:clr>
            <a:srgbClr val="000000"/>
          </p15:clr>
        </p15:guide>
        <p15:guide id="12" orient="horz" pos="1279" userDrawn="1">
          <p15:clr>
            <a:srgbClr val="000000"/>
          </p15:clr>
        </p15:guide>
        <p15:guide id="13" pos="2089" userDrawn="1">
          <p15:clr>
            <a:srgbClr val="000000"/>
          </p15:clr>
        </p15:guide>
        <p15:guide id="14" orient="horz" pos="3793" userDrawn="1">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teratur- verzeichnis">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a:t>Literaturverzeichnis</a:t>
            </a:r>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4043364"/>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de-DE" dirty="0"/>
              <a:t>Nachname, V. (20XX). Titel der Veröffentlichung – ggf. gibt es auch einen Untertitel, der hier angegeben werden kann. In Nachname, V., Nachname, V. &amp; Nach-name, V. (</a:t>
            </a:r>
            <a:r>
              <a:rPr lang="de-DE" dirty="0" err="1"/>
              <a:t>Hg</a:t>
            </a:r>
            <a:r>
              <a:rPr lang="de-DE" dirty="0"/>
              <a:t>.). Titel des Werkes, X. Aufl., Erscheinungsort.</a:t>
            </a:r>
            <a:br>
              <a:rPr lang="de-DE" dirty="0"/>
            </a:br>
            <a:r>
              <a:rPr lang="de-DE" dirty="0"/>
              <a:t>Nachname, V., Nachname, V. &amp; Nachname V. (20XX), "Titel des Aufsatzes", Name der Fachzeitschrift, Jahrgang, Ausgabe-Nr., S. X-Y.</a:t>
            </a:r>
            <a:br>
              <a:rPr lang="de-DE" dirty="0"/>
            </a:br>
            <a:r>
              <a:rPr lang="de-DE" dirty="0"/>
              <a:t>Nachname, V. des Autors oder der Website (20XX). Titel der Nachricht oder des Dokuments, Erscheinungsdatum, http://xxxxxxxxxxxxx, letzter Zugriff: XX.XX. XXXX.</a:t>
            </a:r>
          </a:p>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Siebet Ebene</a:t>
            </a:r>
          </a:p>
          <a:p>
            <a:pPr lvl="7"/>
            <a:r>
              <a:rPr lang="de-DE" dirty="0"/>
              <a:t>Achte Ebene</a:t>
            </a:r>
          </a:p>
          <a:p>
            <a:pPr lvl="8"/>
            <a:r>
              <a:rPr lang="de-DE" dirty="0"/>
              <a:t>Neunte Ebene</a:t>
            </a:r>
          </a:p>
        </p:txBody>
      </p:sp>
    </p:spTree>
    <p:extLst>
      <p:ext uri="{BB962C8B-B14F-4D97-AF65-F5344CB8AC3E}">
        <p14:creationId xmlns:p14="http://schemas.microsoft.com/office/powerpoint/2010/main" val="2605166527"/>
      </p:ext>
    </p:extLst>
  </p:cSld>
  <p:clrMapOvr>
    <a:masterClrMapping/>
  </p:clrMapOvr>
  <p:extLst mod="1">
    <p:ext uri="{DCECCB84-F9BA-43D5-87BE-67443E8EF086}">
      <p15:sldGuideLst xmlns:p15="http://schemas.microsoft.com/office/powerpoint/2012/main">
        <p15:guide id="1" orient="horz" pos="3634">
          <p15:clr>
            <a:srgbClr val="000000"/>
          </p15:clr>
        </p15:guide>
        <p15:guide id="2" pos="7015" userDrawn="1">
          <p15:clr>
            <a:srgbClr val="000000"/>
          </p15:clr>
        </p15:guide>
        <p15:guide id="3" pos="266">
          <p15:clr>
            <a:srgbClr val="000000"/>
          </p15:clr>
        </p15:guide>
        <p15:guide id="4" orient="horz" pos="1282" userDrawn="1">
          <p15:clr>
            <a:srgbClr val="000000"/>
          </p15:clr>
        </p15:guide>
        <p15:guide id="5" orient="horz" pos="785">
          <p15:clr>
            <a:srgbClr val="000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Wenn dieses Layout nicht kopiert, sondern neu eingefügt wird, müssen auch die Begriffe „Telefon“, „Mail“ und usw. eingetragen werden um im Präsentationsmodus sichtbar zu sein.</a:t>
              </a:r>
              <a:endParaRPr lang="de-DE" sz="100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 Wenn kein Personenbild eingefügt werden soll, muss die gesamte Bildbox gelöscht werden..</a:t>
              </a: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5"/>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a:srcRect/>
          <a:stretch/>
        </p:blipFill>
        <p:spPr>
          <a:xfrm>
            <a:off x="2543968" y="506306"/>
            <a:ext cx="2584799" cy="1052305"/>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pPr lvl="0"/>
            <a:r>
              <a:rPr lang="de-DE" dirty="0"/>
              <a:t>Montag &amp; Dienstag 10.30 – 12 Uhr; Donnerstag 10.30 – 12 Uhr &amp; </a:t>
            </a:r>
            <a:br>
              <a:rPr lang="de-DE" dirty="0"/>
            </a:br>
            <a:r>
              <a:rPr lang="de-DE" dirty="0"/>
              <a:t>14 –15 Uhr; Freitag 10.30 – 11.30 Uhr</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Sprechzeiten</a:t>
            </a:r>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Straße 100, Raum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Adresse</a:t>
            </a:r>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vorname.nachname@uni-paderborn.de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Telefon</a:t>
            </a:r>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Struktureinheit</a:t>
            </a:r>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Funktion / Position</a:t>
            </a:r>
            <a:br>
              <a:rPr lang="de-DE" dirty="0"/>
            </a:br>
            <a:r>
              <a:rPr lang="de-DE" dirty="0"/>
              <a:t>in max. 2 Zeilen</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6"/>
            <a:ext cx="6335536" cy="301521"/>
          </a:xfrm>
        </p:spPr>
        <p:txBody>
          <a:bodyPr lIns="0" bIns="0" anchor="t" anchorCtr="0"/>
          <a:lstStyle>
            <a:lvl1pPr>
              <a:lnSpc>
                <a:spcPts val="2250"/>
              </a:lnSpc>
              <a:defRPr sz="2000"/>
            </a:lvl1pPr>
          </a:lstStyle>
          <a:p>
            <a:r>
              <a:rPr lang="de-DE" dirty="0"/>
              <a:t>Vorname Nachname</a:t>
            </a:r>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Akademischer Titel</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400"/>
            </a:lvl1pPr>
          </a:lstStyle>
          <a:p>
            <a:r>
              <a:rPr lang="de-DE" dirty="0"/>
              <a:t>optional Bild einfügen</a:t>
            </a:r>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p>
        </p:txBody>
      </p:sp>
    </p:spTree>
    <p:extLst>
      <p:ext uri="{BB962C8B-B14F-4D97-AF65-F5344CB8AC3E}">
        <p14:creationId xmlns:p14="http://schemas.microsoft.com/office/powerpoint/2010/main" val="1037549803"/>
      </p:ext>
    </p:extLst>
  </p:cSld>
  <p:clrMapOvr>
    <a:masterClrMapping/>
  </p:clrMapOvr>
  <p:extLst mod="1">
    <p:ext uri="{DCECCB84-F9BA-43D5-87BE-67443E8EF086}">
      <p15:sldGuideLst xmlns:p15="http://schemas.microsoft.com/office/powerpoint/2012/main">
        <p15:guide id="6" pos="2152" userDrawn="1">
          <p15:clr>
            <a:srgbClr val="000000"/>
          </p15:clr>
        </p15:guide>
        <p15:guide id="7" pos="2058" userDrawn="1">
          <p15:clr>
            <a:srgbClr val="00000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pPr lvl="1"/>
            <a:r>
              <a:rPr lang="de-DE" dirty="0"/>
              <a:t>Titel, Untertitel und weiterführende Informationen zur Präsentation mit maximal vier Zeilen. Hinweis: Bitte grundsätzlich </a:t>
            </a:r>
            <a:r>
              <a:rPr lang="de-DE" b="1" dirty="0"/>
              <a:t>keine Änderungen im Folienmaster </a:t>
            </a:r>
            <a:r>
              <a:rPr lang="de-DE" dirty="0"/>
              <a:t>vornehmen. Änderungen der Größe und Position von </a:t>
            </a:r>
            <a:r>
              <a:rPr lang="de-DE" b="1" dirty="0" err="1"/>
              <a:t>Textboxen</a:t>
            </a:r>
            <a:r>
              <a:rPr lang="de-DE" dirty="0"/>
              <a:t> sind auf allen Folien zu </a:t>
            </a:r>
            <a:r>
              <a:rPr lang="de-DE" b="1" dirty="0"/>
              <a:t>vermeiden</a:t>
            </a:r>
            <a:r>
              <a:rPr lang="de-DE" dirty="0"/>
              <a:t>.</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3500"/>
            </a:lvl1pPr>
          </a:lstStyle>
          <a:p>
            <a:r>
              <a:rPr lang="de-DE" dirty="0"/>
              <a:t>Vielen Dank für die Aufmerksamkeit!</a:t>
            </a:r>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‹Nr.›</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spTree>
    <p:extLst>
      <p:ext uri="{BB962C8B-B14F-4D97-AF65-F5344CB8AC3E}">
        <p14:creationId xmlns:p14="http://schemas.microsoft.com/office/powerpoint/2010/main" val="2247419399"/>
      </p:ext>
    </p:extLst>
  </p:cSld>
  <p:clrMapOvr>
    <a:masterClrMapping/>
  </p:clrMapOvr>
  <p:extLst mod="1">
    <p:ext uri="{DCECCB84-F9BA-43D5-87BE-67443E8EF086}">
      <p15:sldGuideLst xmlns:p15="http://schemas.microsoft.com/office/powerpoint/2012/main">
        <p15:guide id="1" orient="horz" pos="2106" userDrawn="1">
          <p15:clr>
            <a:srgbClr val="000000"/>
          </p15:clr>
        </p15:guide>
        <p15:guide id="2" pos="768">
          <p15:clr>
            <a:srgbClr val="000000"/>
          </p15:clr>
        </p15:guide>
        <p15:guide id="3" pos="6153">
          <p15:clr>
            <a:srgbClr val="000000"/>
          </p15:clr>
        </p15:guide>
        <p15:guide id="4" orient="horz" pos="2396">
          <p15:clr>
            <a:srgbClr val="000000"/>
          </p15:clr>
        </p15:guide>
        <p15:guide id="5" orient="horz" pos="3779" userDrawn="1">
          <p15:clr>
            <a:srgbClr val="000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 H">
    <p:spTree>
      <p:nvGrpSpPr>
        <p:cNvPr id="1" name=""/>
        <p:cNvGrpSpPr/>
        <p:nvPr/>
      </p:nvGrpSpPr>
      <p:grpSpPr>
        <a:xfrm>
          <a:off x="0" y="0"/>
          <a:ext cx="0" cy="0"/>
          <a:chOff x="0" y="0"/>
          <a:chExt cx="0" cy="0"/>
        </a:xfrm>
      </p:grpSpPr>
      <p:grpSp>
        <p:nvGrpSpPr>
          <p:cNvPr id="86" name="Regieanweisungen">
            <a:extLst>
              <a:ext uri="{FF2B5EF4-FFF2-40B4-BE49-F238E27FC236}">
                <a16:creationId xmlns:a16="http://schemas.microsoft.com/office/drawing/2014/main" id="{7CE8D66D-8CB2-8C1F-DBB0-2D223CEFAF2A}"/>
              </a:ext>
            </a:extLst>
          </p:cNvPr>
          <p:cNvGrpSpPr/>
          <p:nvPr userDrawn="1"/>
        </p:nvGrpSpPr>
        <p:grpSpPr>
          <a:xfrm>
            <a:off x="-1548000" y="-360000"/>
            <a:ext cx="15804000" cy="1584000"/>
            <a:chOff x="-1548000" y="-360000"/>
            <a:chExt cx="15804000" cy="1584000"/>
          </a:xfrm>
          <a:solidFill>
            <a:srgbClr val="E9ECF0"/>
          </a:solidFill>
        </p:grpSpPr>
        <p:sp>
          <p:nvSpPr>
            <p:cNvPr id="87" name="Zurücksetzen">
              <a:extLst>
                <a:ext uri="{FF2B5EF4-FFF2-40B4-BE49-F238E27FC236}">
                  <a16:creationId xmlns:a16="http://schemas.microsoft.com/office/drawing/2014/main" id="{C42062E5-7DF6-CAF4-2B38-852C84E9B16D}"/>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88" name="Layoutwechsel">
              <a:extLst>
                <a:ext uri="{FF2B5EF4-FFF2-40B4-BE49-F238E27FC236}">
                  <a16:creationId xmlns:a16="http://schemas.microsoft.com/office/drawing/2014/main" id="{5F8A8792-1FB7-D75A-E18D-A6A75D510858}"/>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89" name="Hilfslinien">
              <a:extLst>
                <a:ext uri="{FF2B5EF4-FFF2-40B4-BE49-F238E27FC236}">
                  <a16:creationId xmlns:a16="http://schemas.microsoft.com/office/drawing/2014/main" id="{C07C178B-B5D1-108B-5830-515386CE2A0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0" name="Hilfslinien">
              <a:extLst>
                <a:ext uri="{FF2B5EF4-FFF2-40B4-BE49-F238E27FC236}">
                  <a16:creationId xmlns:a16="http://schemas.microsoft.com/office/drawing/2014/main" id="{3439896A-6320-8017-3D78-020F76972A2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1" name="Logo">
              <a:extLst>
                <a:ext uri="{FF2B5EF4-FFF2-40B4-BE49-F238E27FC236}">
                  <a16:creationId xmlns:a16="http://schemas.microsoft.com/office/drawing/2014/main" id="{40A1B498-711E-6D1D-CA37-A18957474F6C}"/>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Zum Platzieren </a:t>
              </a:r>
              <a:r>
                <a:rPr lang="de-DE" sz="1000" b="0" baseline="0" dirty="0">
                  <a:solidFill>
                    <a:schemeClr val="tx1"/>
                  </a:solidFill>
                  <a:latin typeface="+mn-lt"/>
                </a:rPr>
                <a:t>das Zusatzlogo per Drag-and-Drop einfügen. </a:t>
              </a:r>
              <a:r>
                <a:rPr lang="de-DE" sz="1000" b="1" baseline="0" dirty="0">
                  <a:solidFill>
                    <a:schemeClr val="tx1"/>
                  </a:solidFill>
                  <a:latin typeface="+mn-lt"/>
                </a:rPr>
                <a:t>Beim Austauschen </a:t>
              </a:r>
              <a:r>
                <a:rPr lang="de-DE" sz="1000" b="0" baseline="0" dirty="0">
                  <a:solidFill>
                    <a:schemeClr val="tx1"/>
                  </a:solidFill>
                  <a:latin typeface="+mn-lt"/>
                </a:rPr>
                <a:t>das bereits platzierte Logo zunächst löschen und dann ein neues Zusatzlogo einfügen.</a:t>
              </a:r>
            </a:p>
          </p:txBody>
        </p:sp>
      </p:grpSp>
      <p:grpSp>
        <p:nvGrpSpPr>
          <p:cNvPr id="25" name="Grafik">
            <a:extLst>
              <a:ext uri="{FF2B5EF4-FFF2-40B4-BE49-F238E27FC236}">
                <a16:creationId xmlns:a16="http://schemas.microsoft.com/office/drawing/2014/main" id="{ACEF06B2-3DA6-E8C6-8D1D-8376A903C1D0}"/>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047FFB8F-C6DB-2E65-7B14-A70A1FE52A43}"/>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DF64E28F-B614-8B85-B18F-122BE813E1E8}"/>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621DC891-572A-8830-85EF-6C852551B7BB}"/>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BBDE9E24-9B55-6364-5A2C-99AC70CAB13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00A4FC4B-91E9-6D9F-8EC4-38E9F7FEC705}"/>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BC55CFEA-C2FB-D674-77BB-006B1DF1E257}"/>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F6756EE2-9753-7EF2-5DFF-085934123915}"/>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411C9F48-B4BF-9222-E9AD-205F6FF5BD4B}"/>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FE06CC74-CFEA-5713-B7D3-FDE740B8D560}"/>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8CD735D-A17F-69C2-ACB1-05901B446F8B}"/>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C4DA814A-DA73-747F-C367-BC78B753A72A}"/>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2D2C5ABB-DB3E-CB0D-0D5F-74562FA2172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2488E5CE-E95E-31EB-6801-CC23AEB68AF5}"/>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BF66B5C8-5E72-C429-A936-5650B1BE371B}"/>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B170BCA9-8093-C904-4E9E-18E48A6FFE50}"/>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11A1D986-C840-7013-52E8-EA829F303144}"/>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0B309A86-7715-71FB-8358-DB356971F9AF}"/>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5F72E6F2-5610-ECE3-33C3-135E2A610B34}"/>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C7E6F391-5C25-9CA8-E2C8-9B231E1534E5}"/>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22E6D6CD-0A43-DC5E-E356-9D2CA6CD0A00}"/>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53CE4B4D-2466-1490-4C26-44F17DAABF34}"/>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A814D79C-2314-0F7C-5C78-516571B5B4FE}"/>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0CCBAF94-BC67-4813-32F8-324E222C1255}"/>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5A01153A-2C54-B095-0DA0-A1F176B67441}"/>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E9949415-86AE-708E-19FB-6C91CBFDF0DF}"/>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05BEE0B0-4B6E-F4B6-10AA-4EE0BA5B1523}"/>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88063957-097A-5771-1E34-43D3445C91DE}"/>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BD24F370-A542-8EB8-6D51-3EA84EB1790C}"/>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C7A7DB8D-B5DE-8958-4E53-B8F4D315116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5CD75CF-0E90-F615-4899-4CCC9734AC02}"/>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1D8365A4-6E7E-4F7C-0AC6-73F7A622AF5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6299C39F-0564-91E0-343B-EF35C96E3424}"/>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6863FCB1-B748-47E0-737B-1B0546C21524}"/>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A2FB6981-85C5-6980-B4CE-C4B5318A8EF5}"/>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ECA88CEA-6A96-206E-92A3-7DA4C21683C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A1AB9104-9B02-8D64-5266-DF841E48DFA7}"/>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F1E57F19-DC6C-01A7-3815-5AAF347DCC8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F8DB78F8-EF77-04D7-3546-91F559D22D85}"/>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8DAAF1F7-E75F-D0A0-C98A-1B9477AB5DB1}"/>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B47AC4ED-5A72-889F-3E50-7B912361212C}"/>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C5988EFC-0C58-488A-3D03-5B48F082D784}"/>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1E9CA0BD-01A9-4CDC-95C4-A3B107846988}"/>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DE9E72BC-51C6-1371-A2E0-8FB90319A20E}"/>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D2A92187-F6F3-16F6-8C13-E83DC7D450EF}"/>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17FCB02D-1D5B-63D4-B0AC-BA8BA9B6C299}"/>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1CFF4F37-95EB-609F-D355-E68669F7055F}"/>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EF20276F-8414-B984-613E-A7B6E2AD223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12C9CA6C-5AF9-986E-004B-099B4EFE4BA4}"/>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97F2FF5E-67DC-EA17-18FD-1B40A229ED11}"/>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0681F4DD-DA49-ED96-40DC-851A68B49ACA}"/>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B4E5FE45-7649-6631-04EA-06D7742F1233}"/>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863636AD-D2A9-387B-7E1C-1E86307CD02A}"/>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6C306655-A716-7BD5-953C-D042D30AF1B9}"/>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6BA926C7-6F37-756A-B934-C47614A26BCF}"/>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50F7CA58-CA12-46B3-3B0A-44D23D36B458}"/>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026A27EE-7E7D-2643-EFD0-5D5B459C7BCB}"/>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C19AA5AE-B50A-5A0E-1044-1C30E2143CC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33FFB862-A3A7-DA03-2F69-20E72420B01E}"/>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8F86BA44-69E7-20F6-932B-F2FFDB24DADF}"/>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A4F28B7D-682C-B2CB-E94D-845137C65BEE}"/>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die im Original eher breiter als hoch angelegt sind. Logo wird automatisch ausgerichtet. Bitte die Platzierung nicht selbstständig vornehmen. Das Logo darf maximal so hoch sein wie die Wortmarke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de-DE" dirty="0"/>
              <a:t>Titel der Präsentation </a:t>
            </a:r>
            <a:br>
              <a:rPr lang="de-DE" dirty="0"/>
            </a:br>
            <a:r>
              <a:rPr lang="de-DE" dirty="0"/>
              <a:t>mit horizontalem Zusatzlogo</a:t>
            </a:r>
          </a:p>
        </p:txBody>
      </p:sp>
      <p:sp>
        <p:nvSpPr>
          <p:cNvPr id="85" name="Zusatzlogo">
            <a:extLst>
              <a:ext uri="{FF2B5EF4-FFF2-40B4-BE49-F238E27FC236}">
                <a16:creationId xmlns:a16="http://schemas.microsoft.com/office/drawing/2014/main" id="{34477080-F9FE-3699-8728-6DDF1406A5C1}"/>
              </a:ext>
            </a:extLst>
          </p:cNvPr>
          <p:cNvSpPr>
            <a:spLocks noGrp="1"/>
          </p:cNvSpPr>
          <p:nvPr>
            <p:ph type="clipArt" sz="quarter" idx="14" hasCustomPrompt="1"/>
          </p:nvPr>
        </p:nvSpPr>
        <p:spPr>
          <a:xfrm>
            <a:off x="3128439" y="712470"/>
            <a:ext cx="1512000" cy="417600"/>
          </a:xfrm>
        </p:spPr>
        <p:txBody>
          <a:bodyPr wrap="none" lIns="1728000"/>
          <a:lstStyle>
            <a:lvl1pPr>
              <a:lnSpc>
                <a:spcPct val="100000"/>
              </a:lnSpc>
              <a:defRPr sz="1200"/>
            </a:lvl1pPr>
          </a:lstStyle>
          <a:p>
            <a:r>
              <a:rPr lang="de-DE" dirty="0"/>
              <a:t>Zusatzlogo einfügen</a:t>
            </a:r>
            <a:br>
              <a:rPr lang="de-DE" dirty="0"/>
            </a:br>
            <a:r>
              <a:rPr lang="de-DE" dirty="0"/>
              <a:t>per Drag-and-Drop</a:t>
            </a:r>
          </a:p>
        </p:txBody>
      </p:sp>
      <p:sp>
        <p:nvSpPr>
          <p:cNvPr id="92" name="Foliennummer">
            <a:extLst>
              <a:ext uri="{FF2B5EF4-FFF2-40B4-BE49-F238E27FC236}">
                <a16:creationId xmlns:a16="http://schemas.microsoft.com/office/drawing/2014/main" id="{34505A76-42FC-4A80-A6BA-E2DACC7BE1B4}"/>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E0EF551-6660-4307-8579-51DF4D6CF72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spTree>
    <p:extLst>
      <p:ext uri="{BB962C8B-B14F-4D97-AF65-F5344CB8AC3E}">
        <p14:creationId xmlns:p14="http://schemas.microsoft.com/office/powerpoint/2010/main" val="1855608471"/>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Q/V">
    <p:spTree>
      <p:nvGrpSpPr>
        <p:cNvPr id="1" name=""/>
        <p:cNvGrpSpPr/>
        <p:nvPr/>
      </p:nvGrpSpPr>
      <p:grpSpPr>
        <a:xfrm>
          <a:off x="0" y="0"/>
          <a:ext cx="0" cy="0"/>
          <a:chOff x="0" y="0"/>
          <a:chExt cx="0" cy="0"/>
        </a:xfrm>
      </p:grpSpPr>
      <p:grpSp>
        <p:nvGrpSpPr>
          <p:cNvPr id="25" name="Grafik">
            <a:extLst>
              <a:ext uri="{FF2B5EF4-FFF2-40B4-BE49-F238E27FC236}">
                <a16:creationId xmlns:a16="http://schemas.microsoft.com/office/drawing/2014/main" id="{05095A7D-E97B-C1A2-0330-AC63FADD8445}"/>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69B7A9D7-C7D7-D128-2D6F-693383FE559E}"/>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7E0B3B40-3573-59A1-E716-22D3E205EE15}"/>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7FA1C484-EDC0-311B-7732-110D3FFC2A4D}"/>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0EE47797-EE5D-CE19-4385-A30C421AE7E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A95623AC-1BA7-F2BC-3FBB-16A7CF059CE7}"/>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5F906A55-72A5-2DFB-4E8E-E48B23B8E66F}"/>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E792D761-B933-D03E-86FD-D87499D41681}"/>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95F61F78-E6A4-7F99-EFEF-74D96DE6CB98}"/>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B706DCEC-F7AD-48FB-A4A9-F4BA24496B6B}"/>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CA83F53-B6CC-C1BE-E745-0CA00392FF49}"/>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16374377-3BB4-7B8C-D44B-27DAF5059093}"/>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0057DBE6-DEA1-2D01-2517-44E3459C61F0}"/>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01BD0F5F-148A-04CA-F08D-6D257C038D3E}"/>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139FBEDB-FBAA-5E06-8E89-508CCADFF336}"/>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3CFEA3F2-6289-CD38-F4B3-D59D19B4FE28}"/>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762AAF45-E91B-390A-C182-CD5C7314FBD9}"/>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A15EC74C-B431-FB58-0504-0D76AD230D4A}"/>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76AD573F-DBAD-07C2-38EF-6A61232214E6}"/>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570E9A4F-DB43-DD92-25C6-77B1301B7BA6}"/>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134566EA-D1A0-94CE-0392-DE7654EFAA2F}"/>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116F2D52-C750-691D-895C-5F0EB4E7B50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E7A387B1-D08E-E9DF-B44E-AD3FA3EE6A98}"/>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BABB32D8-F96A-F2BB-8AAF-8F39E382188B}"/>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E3BCE945-62B2-4ED8-DBE2-884396B5EA96}"/>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A428DA92-EE42-42A6-30CD-D522D9356D9C}"/>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5C72DAA2-4BBB-426C-DC91-1C3165383148}"/>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27C9841A-7F09-CE9E-794C-EA1BF9A0405C}"/>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545B3F32-0948-A30B-7CFB-1E20A045E766}"/>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670AC843-E8EF-826A-9978-27D1DBCC68EA}"/>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98902B6-4DA3-5540-5C5D-0C4F6B0C68BA}"/>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CD7D4F3B-645E-E0EF-61A2-7441E2E8A26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A0A5D97F-706B-7964-FAEC-69E87BBCA585}"/>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A3811A9B-AF47-9081-C3FB-20EBBAF5165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0D895668-3785-0DC8-431B-F264290CB78A}"/>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AA279687-F598-DB79-2A80-008BAA6A3F55}"/>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450093C3-232D-DC9C-419F-AF23EEE22F60}"/>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2DBDD804-6202-BE4D-056D-8D13FA51803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8AD1C58C-5514-1D49-E898-889252F8AADE}"/>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BCC4CF47-DBC8-5175-224B-F04DE6ABCC65}"/>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633717DD-41EA-5490-0D0C-2AF5B05D65F6}"/>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94352AD5-81E2-22A2-A145-B1957327D6D0}"/>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7D78843C-1FE1-89D1-EDAF-6D17C3A68BDA}"/>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7A83A5AF-A8D6-9ABD-3F06-439CB9C1579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61FE3E60-15F5-1C0A-3BB1-3933B5C9EB75}"/>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EA0442E3-6525-61DF-C8BF-D649372EC616}"/>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B223ED8C-F5BB-2A9E-CE52-D6D5D68889B6}"/>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D88C2A8E-402D-E2F6-E299-AEBEAAAB89B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C65057E5-377E-04C1-D1E5-C49454E4374C}"/>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643F0ED0-54CD-8D7E-283D-2D1521BA2AFC}"/>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FB0D5AA7-E2F9-D5F2-440D-5AEA7B509DBB}"/>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7277D29C-9120-85D9-638D-5CB80DCE4C2D}"/>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30160978-B221-575F-7949-7340390A9DB8}"/>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E426A3B7-EA2F-41D2-751F-9B5CE05DCD76}"/>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95CB1BC6-50A8-2C6C-70F2-CC666B9E14E8}"/>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015BFF4D-1227-C861-BFF1-C22C887C3ABA}"/>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259E14F5-09AA-9B90-84FC-E94C5BC5D610}"/>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DCB9BB48-0A42-CEED-CD04-35F69AF6D91D}"/>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66CADEAB-1442-8737-7C5A-667E51BDF94B}"/>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41673D34-2707-C5D1-A2FE-0A1A2D78A042}"/>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02E98F2C-D9CF-B94A-1F25-45C5B7870C35}"/>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userDrawn="1">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userDrawn="1">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die im Original quadratisch oder eher hoch als breit angelegt sind. Logo wird automatisch ausgerichtet. Bitte die Platzierung nicht selbstständig vornehmen. Das Logo darf maximal so breit sein wie die Bildmarke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userDrawn="1">
            <p:ph type="ctrTitle" hasCustomPrompt="1"/>
          </p:nvPr>
        </p:nvSpPr>
        <p:spPr>
          <a:xfrm>
            <a:off x="1219200" y="2119591"/>
            <a:ext cx="8548688" cy="1225272"/>
          </a:xfrm>
        </p:spPr>
        <p:txBody>
          <a:bodyPr anchor="b"/>
          <a:lstStyle>
            <a:lvl1pPr algn="l">
              <a:defRPr sz="3500"/>
            </a:lvl1pPr>
          </a:lstStyle>
          <a:p>
            <a:r>
              <a:rPr lang="de-DE" dirty="0"/>
              <a:t>Titel der Präsentation mit vertikalem/quadratischem Zusatzlogo</a:t>
            </a:r>
          </a:p>
        </p:txBody>
      </p:sp>
      <p:sp>
        <p:nvSpPr>
          <p:cNvPr id="86" name="Zusatzlogo">
            <a:extLst>
              <a:ext uri="{FF2B5EF4-FFF2-40B4-BE49-F238E27FC236}">
                <a16:creationId xmlns:a16="http://schemas.microsoft.com/office/drawing/2014/main" id="{1F1E25B7-073C-2734-5FEE-5DC5693CA0D3}"/>
              </a:ext>
            </a:extLst>
          </p:cNvPr>
          <p:cNvSpPr>
            <a:spLocks noGrp="1"/>
          </p:cNvSpPr>
          <p:nvPr userDrawn="1">
            <p:ph type="clipArt" sz="quarter" idx="14" hasCustomPrompt="1"/>
          </p:nvPr>
        </p:nvSpPr>
        <p:spPr>
          <a:xfrm>
            <a:off x="3128439" y="505460"/>
            <a:ext cx="525600" cy="622800"/>
          </a:xfrm>
        </p:spPr>
        <p:txBody>
          <a:bodyPr wrap="none" lIns="756000"/>
          <a:lstStyle>
            <a:lvl1pPr>
              <a:lnSpc>
                <a:spcPct val="100000"/>
              </a:lnSpc>
              <a:defRPr sz="1200"/>
            </a:lvl1pPr>
          </a:lstStyle>
          <a:p>
            <a:r>
              <a:rPr lang="de-DE" dirty="0"/>
              <a:t>Zusatzlogo einfügen</a:t>
            </a:r>
            <a:br>
              <a:rPr lang="de-DE" dirty="0"/>
            </a:br>
            <a:r>
              <a:rPr lang="de-DE" dirty="0"/>
              <a:t>per Drag-and-Drop</a:t>
            </a:r>
          </a:p>
        </p:txBody>
      </p:sp>
      <p:sp>
        <p:nvSpPr>
          <p:cNvPr id="85" name="Foliennummer">
            <a:extLst>
              <a:ext uri="{FF2B5EF4-FFF2-40B4-BE49-F238E27FC236}">
                <a16:creationId xmlns:a16="http://schemas.microsoft.com/office/drawing/2014/main" id="{F4CDEFB2-C461-4969-88AD-85B6EB154420}"/>
              </a:ext>
            </a:extLst>
          </p:cNvPr>
          <p:cNvSpPr>
            <a:spLocks noGrp="1"/>
          </p:cNvSpPr>
          <p:nvPr userDrawn="1">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918C62F-4D29-4140-9216-52A82AE17DED}"/>
              </a:ext>
            </a:extLst>
          </p:cNvPr>
          <p:cNvSpPr>
            <a:spLocks noGrp="1"/>
          </p:cNvSpPr>
          <p:nvPr userDrawn="1">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grpSp>
        <p:nvGrpSpPr>
          <p:cNvPr id="4" name="Gruppieren 3">
            <a:extLst>
              <a:ext uri="{FF2B5EF4-FFF2-40B4-BE49-F238E27FC236}">
                <a16:creationId xmlns:a16="http://schemas.microsoft.com/office/drawing/2014/main" id="{D39BE704-0EC9-48FB-B5F2-FB471CB784BA}"/>
              </a:ext>
            </a:extLst>
          </p:cNvPr>
          <p:cNvGrpSpPr/>
          <p:nvPr userDrawn="1"/>
        </p:nvGrpSpPr>
        <p:grpSpPr>
          <a:xfrm>
            <a:off x="-1548000" y="-360000"/>
            <a:ext cx="15804000" cy="1584000"/>
            <a:chOff x="-1548000" y="-360000"/>
            <a:chExt cx="15804000" cy="1584000"/>
          </a:xfrm>
        </p:grpSpPr>
        <p:sp>
          <p:nvSpPr>
            <p:cNvPr id="88" name="Zurücksetzen">
              <a:extLst>
                <a:ext uri="{FF2B5EF4-FFF2-40B4-BE49-F238E27FC236}">
                  <a16:creationId xmlns:a16="http://schemas.microsoft.com/office/drawing/2014/main" id="{01AE8D6B-7C4B-F4AA-7EDA-EAD9B049354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89" name="Layoutwechsel">
              <a:extLst>
                <a:ext uri="{FF2B5EF4-FFF2-40B4-BE49-F238E27FC236}">
                  <a16:creationId xmlns:a16="http://schemas.microsoft.com/office/drawing/2014/main" id="{2A2B7685-3CB2-1B91-71F3-14EFFF3B9C2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90" name="Hilfslinien">
              <a:extLst>
                <a:ext uri="{FF2B5EF4-FFF2-40B4-BE49-F238E27FC236}">
                  <a16:creationId xmlns:a16="http://schemas.microsoft.com/office/drawing/2014/main" id="{1D2980FF-3C22-42F9-835B-9C3894E9ACD5}"/>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1" name="Hilfslinien">
              <a:extLst>
                <a:ext uri="{FF2B5EF4-FFF2-40B4-BE49-F238E27FC236}">
                  <a16:creationId xmlns:a16="http://schemas.microsoft.com/office/drawing/2014/main" id="{2F80F646-EC1A-6D6E-6CB2-FDCC02180B7B}"/>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4" name="Logo">
              <a:extLst>
                <a:ext uri="{FF2B5EF4-FFF2-40B4-BE49-F238E27FC236}">
                  <a16:creationId xmlns:a16="http://schemas.microsoft.com/office/drawing/2014/main" id="{CF062858-4440-40CC-A406-3A498428C29E}"/>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Zum Platzieren </a:t>
              </a:r>
              <a:r>
                <a:rPr lang="de-DE" sz="1000" b="0" baseline="0" dirty="0">
                  <a:solidFill>
                    <a:schemeClr val="tx1"/>
                  </a:solidFill>
                  <a:latin typeface="+mn-lt"/>
                </a:rPr>
                <a:t>das Zusatzlogo per Drag-and-Drop einfügen. </a:t>
              </a:r>
              <a:r>
                <a:rPr lang="de-DE" sz="1000" b="1" baseline="0" dirty="0">
                  <a:solidFill>
                    <a:schemeClr val="tx1"/>
                  </a:solidFill>
                  <a:latin typeface="+mn-lt"/>
                </a:rPr>
                <a:t>Beim Austauschen </a:t>
              </a:r>
              <a:r>
                <a:rPr lang="de-DE" sz="1000" b="0" baseline="0" dirty="0">
                  <a:solidFill>
                    <a:schemeClr val="tx1"/>
                  </a:solidFill>
                  <a:latin typeface="+mn-lt"/>
                </a:rPr>
                <a:t>das bereits platzierte Logo zunächst löschen und dann ein neues Zusatzlogo einfügen.</a:t>
              </a:r>
            </a:p>
          </p:txBody>
        </p:sp>
      </p:grpSp>
    </p:spTree>
    <p:extLst>
      <p:ext uri="{BB962C8B-B14F-4D97-AF65-F5344CB8AC3E}">
        <p14:creationId xmlns:p14="http://schemas.microsoft.com/office/powerpoint/2010/main" val="162569523"/>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A)">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DD7AB4DE-1BA4-A859-16C8-EA3F1E8719B6}"/>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FBABA767-D438-7298-B061-69C5346BB99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F7817E7-B90E-E4FF-346A-A812D3D9739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A2950C5F-854D-D365-C615-51EC6109F9F9}"/>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49BC80E-FF70-8342-9400-4EF908A6492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6" name="Regieanweisungen Bilder">
            <a:extLst>
              <a:ext uri="{FF2B5EF4-FFF2-40B4-BE49-F238E27FC236}">
                <a16:creationId xmlns:a16="http://schemas.microsoft.com/office/drawing/2014/main" id="{A25B40B8-D56A-EAEA-803B-3039A09C917D}"/>
              </a:ext>
            </a:extLst>
          </p:cNvPr>
          <p:cNvGrpSpPr/>
          <p:nvPr userDrawn="1"/>
        </p:nvGrpSpPr>
        <p:grpSpPr>
          <a:xfrm>
            <a:off x="12348000" y="2232000"/>
            <a:ext cx="1908000" cy="1648477"/>
            <a:chOff x="12348000" y="1295998"/>
            <a:chExt cx="1908000" cy="1648477"/>
          </a:xfrm>
        </p:grpSpPr>
        <p:sp>
          <p:nvSpPr>
            <p:cNvPr id="24" name="Bild austauschen">
              <a:extLst>
                <a:ext uri="{FF2B5EF4-FFF2-40B4-BE49-F238E27FC236}">
                  <a16:creationId xmlns:a16="http://schemas.microsoft.com/office/drawing/2014/main" id="{F8EA4FA8-627B-F401-1C1A-A771599AEC3F}"/>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25" name="Bildausschnitt">
              <a:extLst>
                <a:ext uri="{FF2B5EF4-FFF2-40B4-BE49-F238E27FC236}">
                  <a16:creationId xmlns:a16="http://schemas.microsoft.com/office/drawing/2014/main" id="{2588377B-869A-F7C2-CD51-5C5E7EF4F816}"/>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grpSp>
      <p:pic>
        <p:nvPicPr>
          <p:cNvPr id="15" name="Grafik">
            <a:extLst>
              <a:ext uri="{FF2B5EF4-FFF2-40B4-BE49-F238E27FC236}">
                <a16:creationId xmlns:a16="http://schemas.microsoft.com/office/drawing/2014/main" id="{B6C7AB2F-DA40-1CCD-8367-E2B037603C8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233937" y="464720"/>
            <a:ext cx="1608306" cy="940158"/>
          </a:xfrm>
          <a:prstGeom prst="rect">
            <a:avLst/>
          </a:prstGeom>
        </p:spPr>
      </p:pic>
      <p:pic>
        <p:nvPicPr>
          <p:cNvPr id="18" name="UNIVERSITÄT PADERBORN Logo">
            <a:extLst>
              <a:ext uri="{FF2B5EF4-FFF2-40B4-BE49-F238E27FC236}">
                <a16:creationId xmlns:a16="http://schemas.microsoft.com/office/drawing/2014/main" id="{563F8BCA-6F1E-DA7D-A1CB-C424A9A92E85}"/>
              </a:ext>
            </a:extLst>
          </p:cNvPr>
          <p:cNvPicPr>
            <a:picLocks noGrp="1" noRot="1" noChangeAspect="1" noMove="1" noResize="1" noEditPoints="1" noAdjustHandles="1" noChangeArrowheads="1" noChangeShapeType="1" noCrop="1"/>
          </p:cNvPicPr>
          <p:nvPr userDrawn="1"/>
        </p:nvPicPr>
        <p:blipFill>
          <a:blip r:embed="rId3"/>
          <a:srcRect/>
          <a:stretch/>
        </p:blipFill>
        <p:spPr>
          <a:xfrm>
            <a:off x="669499" y="431177"/>
            <a:ext cx="2584799" cy="1052305"/>
          </a:xfrm>
          <a:prstGeom prst="rect">
            <a:avLst/>
          </a:prstGeom>
        </p:spPr>
      </p:pic>
      <p:sp>
        <p:nvSpPr>
          <p:cNvPr id="10" name="Bild">
            <a:extLst>
              <a:ext uri="{FF2B5EF4-FFF2-40B4-BE49-F238E27FC236}">
                <a16:creationId xmlns:a16="http://schemas.microsoft.com/office/drawing/2014/main" id="{ECF817C3-9D9E-E8E2-874D-5C3730CBF3EF}"/>
              </a:ext>
            </a:extLst>
          </p:cNvPr>
          <p:cNvSpPr>
            <a:spLocks noGrp="1"/>
          </p:cNvSpPr>
          <p:nvPr>
            <p:ph type="pic" sz="quarter" idx="13" hasCustomPrompt="1"/>
          </p:nvPr>
        </p:nvSpPr>
        <p:spPr>
          <a:xfrm>
            <a:off x="0" y="0"/>
            <a:ext cx="12192000" cy="6858000"/>
          </a:xfrm>
          <a:custGeom>
            <a:avLst/>
            <a:gdLst>
              <a:gd name="connsiteX0" fmla="*/ 6210300 w 12192000"/>
              <a:gd name="connsiteY0" fmla="*/ 0 h 6858000"/>
              <a:gd name="connsiteX1" fmla="*/ 12192000 w 12192000"/>
              <a:gd name="connsiteY1" fmla="*/ 0 h 6858000"/>
              <a:gd name="connsiteX2" fmla="*/ 12192000 w 12192000"/>
              <a:gd name="connsiteY2" fmla="*/ 6858000 h 6858000"/>
              <a:gd name="connsiteX3" fmla="*/ 6210300 w 12192000"/>
              <a:gd name="connsiteY3" fmla="*/ 6858000 h 6858000"/>
              <a:gd name="connsiteX4" fmla="*/ 0 w 12192000"/>
              <a:gd name="connsiteY4" fmla="*/ 0 h 6858000"/>
              <a:gd name="connsiteX5" fmla="*/ 422274 w 12192000"/>
              <a:gd name="connsiteY5" fmla="*/ 0 h 6858000"/>
              <a:gd name="connsiteX6" fmla="*/ 42227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10300" y="0"/>
                </a:moveTo>
                <a:lnTo>
                  <a:pt x="12192000" y="0"/>
                </a:lnTo>
                <a:lnTo>
                  <a:pt x="12192000" y="6858000"/>
                </a:lnTo>
                <a:lnTo>
                  <a:pt x="6210300" y="6858000"/>
                </a:lnTo>
                <a:close/>
                <a:moveTo>
                  <a:pt x="0" y="0"/>
                </a:moveTo>
                <a:lnTo>
                  <a:pt x="422274" y="0"/>
                </a:lnTo>
                <a:lnTo>
                  <a:pt x="422274" y="6858000"/>
                </a:lnTo>
                <a:lnTo>
                  <a:pt x="0" y="6858000"/>
                </a:lnTo>
                <a:close/>
              </a:path>
            </a:pathLst>
          </a:custGeom>
          <a:solidFill>
            <a:schemeClr val="bg1">
              <a:lumMod val="95000"/>
            </a:schemeClr>
          </a:solidFill>
        </p:spPr>
        <p:txBody>
          <a:bodyPr wrap="square" lIns="6624000" anchor="ctr" anchorCtr="0">
            <a:noAutofit/>
          </a:bodyPr>
          <a:lstStyle>
            <a:lvl1pPr algn="l">
              <a:defRPr/>
            </a:lvl1pPr>
          </a:lstStyle>
          <a:p>
            <a:r>
              <a:rPr lang="de-DE" dirty="0"/>
              <a:t>Bild einfügen </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839788" y="5688013"/>
            <a:ext cx="5003800"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839788" y="3803651"/>
            <a:ext cx="5003800"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a:t>
            </a:r>
            <a:br>
              <a:rPr lang="de-DE" dirty="0"/>
            </a:br>
            <a:r>
              <a:rPr lang="de-DE" dirty="0"/>
              <a:t>Platzhalter für </a:t>
            </a:r>
            <a:br>
              <a:rPr lang="de-DE" dirty="0"/>
            </a:br>
            <a:r>
              <a:rPr lang="de-DE" dirty="0"/>
              <a:t>maximal vier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839788" y="2119591"/>
            <a:ext cx="5003800" cy="1225272"/>
          </a:xfrm>
        </p:spPr>
        <p:txBody>
          <a:bodyPr anchor="b"/>
          <a:lstStyle>
            <a:lvl1pPr algn="l">
              <a:defRPr sz="3500"/>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C4452043-65A5-4F92-AC6F-7916714D6737}"/>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E8F86F38-E26E-44B5-B25E-9442FAA84183}"/>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spTree>
    <p:extLst>
      <p:ext uri="{BB962C8B-B14F-4D97-AF65-F5344CB8AC3E}">
        <p14:creationId xmlns:p14="http://schemas.microsoft.com/office/powerpoint/2010/main" val="1320890037"/>
      </p:ext>
    </p:extLst>
  </p:cSld>
  <p:clrMapOvr>
    <a:masterClrMapping/>
  </p:clrMapOvr>
  <p:extLst mod="1">
    <p:ext uri="{DCECCB84-F9BA-43D5-87BE-67443E8EF086}">
      <p15:sldGuideLst xmlns:p15="http://schemas.microsoft.com/office/powerpoint/2012/main">
        <p15:guide id="1" orient="horz" pos="2107">
          <p15:clr>
            <a:srgbClr val="000000"/>
          </p15:clr>
        </p15:guide>
        <p15:guide id="2" pos="529" userDrawn="1">
          <p15:clr>
            <a:srgbClr val="000000"/>
          </p15:clr>
        </p15:guide>
        <p15:guide id="3" pos="3681" userDrawn="1">
          <p15:clr>
            <a:srgbClr val="000000"/>
          </p15:clr>
        </p15:guide>
        <p15:guide id="4" orient="horz" pos="2396">
          <p15:clr>
            <a:srgbClr val="000000"/>
          </p15:clr>
        </p15:guide>
        <p15:guide id="5" orient="horz" pos="3583">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B)">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77EDE39F-EEED-97C6-B8EB-FA765B4DF7BD}"/>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1A832836-8ADC-D35E-E8EB-D460C143CD3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DCF6513-F1D4-3C3A-8069-5A3C9DAEED4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7030AE68-D2FE-AAED-7DC5-80BB8D7D797C}"/>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9EDFAA0-0A4E-9DDB-9037-48148676C10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4" name="Regieanweisungen Bilder">
            <a:extLst>
              <a:ext uri="{FF2B5EF4-FFF2-40B4-BE49-F238E27FC236}">
                <a16:creationId xmlns:a16="http://schemas.microsoft.com/office/drawing/2014/main" id="{531E4F5C-8714-80D0-89D4-5ACDAFB70F51}"/>
              </a:ext>
            </a:extLst>
          </p:cNvPr>
          <p:cNvGrpSpPr/>
          <p:nvPr userDrawn="1"/>
        </p:nvGrpSpPr>
        <p:grpSpPr>
          <a:xfrm>
            <a:off x="12348000" y="2232000"/>
            <a:ext cx="1908000" cy="1648477"/>
            <a:chOff x="12348000" y="1295998"/>
            <a:chExt cx="1908000" cy="1648477"/>
          </a:xfrm>
        </p:grpSpPr>
        <p:sp>
          <p:nvSpPr>
            <p:cNvPr id="25" name="Bild austauschen">
              <a:extLst>
                <a:ext uri="{FF2B5EF4-FFF2-40B4-BE49-F238E27FC236}">
                  <a16:creationId xmlns:a16="http://schemas.microsoft.com/office/drawing/2014/main" id="{6C95BF98-4BED-1485-3FF8-8364859D2816}"/>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neues Bild einfügen.</a:t>
              </a:r>
            </a:p>
          </p:txBody>
        </p:sp>
        <p:sp>
          <p:nvSpPr>
            <p:cNvPr id="26" name="Bildausschnitt">
              <a:extLst>
                <a:ext uri="{FF2B5EF4-FFF2-40B4-BE49-F238E27FC236}">
                  <a16:creationId xmlns:a16="http://schemas.microsoft.com/office/drawing/2014/main" id="{14B4C59F-54E2-791B-A964-9281B7456FB7}"/>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grpSp>
      <p:pic>
        <p:nvPicPr>
          <p:cNvPr id="12" name="Grafik">
            <a:extLst>
              <a:ext uri="{FF2B5EF4-FFF2-40B4-BE49-F238E27FC236}">
                <a16:creationId xmlns:a16="http://schemas.microsoft.com/office/drawing/2014/main" id="{3DF69A0F-8A71-0E8B-00BF-D5F450E6C3A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998677" y="932036"/>
            <a:ext cx="1608306" cy="940158"/>
          </a:xfrm>
          <a:prstGeom prst="rect">
            <a:avLst/>
          </a:prstGeom>
        </p:spPr>
      </p:pic>
      <p:pic>
        <p:nvPicPr>
          <p:cNvPr id="18" name="UNIVERSITÄT PADERBORN Logo">
            <a:extLst>
              <a:ext uri="{FF2B5EF4-FFF2-40B4-BE49-F238E27FC236}">
                <a16:creationId xmlns:a16="http://schemas.microsoft.com/office/drawing/2014/main" id="{1F5D8084-ED26-D704-D7CB-B0EE8182D133}"/>
              </a:ext>
            </a:extLst>
          </p:cNvPr>
          <p:cNvPicPr>
            <a:picLocks noGrp="1" noRot="1" noChangeAspect="1" noMove="1" noResize="1" noEditPoints="1" noAdjustHandles="1" noChangeArrowheads="1" noChangeShapeType="1" noCrop="1"/>
          </p:cNvPicPr>
          <p:nvPr userDrawn="1"/>
        </p:nvPicPr>
        <p:blipFill>
          <a:blip r:embed="rId3"/>
          <a:srcRect/>
          <a:stretch/>
        </p:blipFill>
        <p:spPr>
          <a:xfrm>
            <a:off x="846859" y="879772"/>
            <a:ext cx="2584799" cy="1052305"/>
          </a:xfrm>
          <a:prstGeom prst="rect">
            <a:avLst/>
          </a:prstGeom>
        </p:spPr>
      </p:pic>
      <p:sp>
        <p:nvSpPr>
          <p:cNvPr id="9" name="Bild">
            <a:extLst>
              <a:ext uri="{FF2B5EF4-FFF2-40B4-BE49-F238E27FC236}">
                <a16:creationId xmlns:a16="http://schemas.microsoft.com/office/drawing/2014/main" id="{E45B2726-0AE6-B3E0-C84F-490B0585483C}"/>
              </a:ext>
            </a:extLst>
          </p:cNvPr>
          <p:cNvSpPr>
            <a:spLocks noGrp="1"/>
          </p:cNvSpPr>
          <p:nvPr>
            <p:ph type="pic" sz="quarter" idx="13" hasCustomPrompt="1"/>
          </p:nvPr>
        </p:nvSpPr>
        <p:spPr>
          <a:xfrm>
            <a:off x="0" y="0"/>
            <a:ext cx="12192000" cy="6858000"/>
          </a:xfrm>
          <a:custGeom>
            <a:avLst/>
            <a:gdLst>
              <a:gd name="connsiteX0" fmla="*/ 622440 w 12192000"/>
              <a:gd name="connsiteY0" fmla="*/ 623520 h 6858000"/>
              <a:gd name="connsiteX1" fmla="*/ 622440 w 12192000"/>
              <a:gd name="connsiteY1" fmla="*/ 6234480 h 6858000"/>
              <a:gd name="connsiteX2" fmla="*/ 8003160 w 12192000"/>
              <a:gd name="connsiteY2" fmla="*/ 6234480 h 6858000"/>
              <a:gd name="connsiteX3" fmla="*/ 8003160 w 12192000"/>
              <a:gd name="connsiteY3" fmla="*/ 6235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2440" y="623520"/>
                </a:moveTo>
                <a:lnTo>
                  <a:pt x="622440" y="6234480"/>
                </a:lnTo>
                <a:lnTo>
                  <a:pt x="8003160" y="6234480"/>
                </a:lnTo>
                <a:lnTo>
                  <a:pt x="8003160" y="623520"/>
                </a:lnTo>
                <a:close/>
                <a:moveTo>
                  <a:pt x="0" y="0"/>
                </a:moveTo>
                <a:lnTo>
                  <a:pt x="12192000" y="0"/>
                </a:lnTo>
                <a:lnTo>
                  <a:pt x="12192000" y="6858000"/>
                </a:lnTo>
                <a:lnTo>
                  <a:pt x="0" y="6858000"/>
                </a:lnTo>
                <a:close/>
              </a:path>
            </a:pathLst>
          </a:custGeom>
          <a:solidFill>
            <a:schemeClr val="bg1">
              <a:lumMod val="95000"/>
            </a:schemeClr>
          </a:solidFill>
        </p:spPr>
        <p:txBody>
          <a:bodyPr wrap="square" lIns="8388000" anchor="ctr" anchorCtr="0">
            <a:noAutofit/>
          </a:bodyPr>
          <a:lstStyle>
            <a:lvl1pPr algn="l">
              <a:defRPr/>
            </a:lvl1pPr>
          </a:lstStyle>
          <a:p>
            <a:r>
              <a:rPr lang="de-DE" dirty="0"/>
              <a:t>Bild einfügen</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019175" y="5380037"/>
            <a:ext cx="6589713"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 ∙ 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019176" y="4114799"/>
            <a:ext cx="6587808" cy="1008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a:t>
            </a:r>
            <a:br>
              <a:rPr lang="de-DE" dirty="0"/>
            </a:br>
            <a:r>
              <a:rPr lang="de-DE" dirty="0"/>
              <a:t>zur Präsentation</a:t>
            </a:r>
            <a:br>
              <a:rPr lang="de-DE" dirty="0"/>
            </a:br>
            <a:r>
              <a:rPr lang="de-DE" dirty="0"/>
              <a:t>maximal drei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019176" y="2448001"/>
            <a:ext cx="6589712" cy="1222300"/>
          </a:xfrm>
        </p:spPr>
        <p:txBody>
          <a:bodyPr anchor="b"/>
          <a:lstStyle>
            <a:lvl1pPr algn="l">
              <a:defRPr sz="3500"/>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F9586483-1E9B-488E-9A15-4EAB011AB38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15D4D402-4E65-484F-B4A2-90107F4C4C3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spTree>
    <p:extLst>
      <p:ext uri="{BB962C8B-B14F-4D97-AF65-F5344CB8AC3E}">
        <p14:creationId xmlns:p14="http://schemas.microsoft.com/office/powerpoint/2010/main" val="1804140637"/>
      </p:ext>
    </p:extLst>
  </p:cSld>
  <p:clrMapOvr>
    <a:masterClrMapping/>
  </p:clrMapOvr>
  <p:extLst mod="1">
    <p:ext uri="{DCECCB84-F9BA-43D5-87BE-67443E8EF086}">
      <p15:sldGuideLst xmlns:p15="http://schemas.microsoft.com/office/powerpoint/2012/main">
        <p15:guide id="1" orient="horz" pos="2312" userDrawn="1">
          <p15:clr>
            <a:srgbClr val="000000"/>
          </p15:clr>
        </p15:guide>
        <p15:guide id="2" pos="642" userDrawn="1">
          <p15:clr>
            <a:srgbClr val="000000"/>
          </p15:clr>
        </p15:guide>
        <p15:guide id="3" pos="4793" userDrawn="1">
          <p15:clr>
            <a:srgbClr val="000000"/>
          </p15:clr>
        </p15:guide>
        <p15:guide id="4" orient="horz" pos="2592" userDrawn="1">
          <p15:clr>
            <a:srgbClr val="000000"/>
          </p15:clr>
        </p15:guide>
        <p15:guide id="5" orient="horz" pos="3389"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liederun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8543F809-F283-4591-9AB9-A57ACC74D519}"/>
              </a:ext>
            </a:extLst>
          </p:cNvPr>
          <p:cNvGrpSpPr/>
          <p:nvPr userDrawn="1"/>
        </p:nvGrpSpPr>
        <p:grpSpPr>
          <a:xfrm>
            <a:off x="-2124000" y="-360000"/>
            <a:ext cx="16380000" cy="7596000"/>
            <a:chOff x="-2124000" y="-360000"/>
            <a:chExt cx="16380000" cy="759600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55" name="Text // Listenebene erhöhen">
              <a:extLst>
                <a:ext uri="{FF2B5EF4-FFF2-40B4-BE49-F238E27FC236}">
                  <a16:creationId xmlns:a16="http://schemas.microsoft.com/office/drawing/2014/main" id="{53FD96C0-4E7C-68A8-8E50-E59331BEA36E}"/>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156" name="Text // Listenebene verringern">
              <a:extLst>
                <a:ext uri="{FF2B5EF4-FFF2-40B4-BE49-F238E27FC236}">
                  <a16:creationId xmlns:a16="http://schemas.microsoft.com/office/drawing/2014/main" id="{13BB661C-BD72-417F-F32C-D273CB0A8C3E}"/>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157" name="Listenebenen">
              <a:extLst>
                <a:ext uri="{FF2B5EF4-FFF2-40B4-BE49-F238E27FC236}">
                  <a16:creationId xmlns:a16="http://schemas.microsoft.com/office/drawing/2014/main" id="{CF4C12D6-290A-0861-4B81-2F0BD9B12CA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158" name="Bild // Listenebene verringern">
              <a:extLst>
                <a:ext uri="{FF2B5EF4-FFF2-40B4-BE49-F238E27FC236}">
                  <a16:creationId xmlns:a16="http://schemas.microsoft.com/office/drawing/2014/main" id="{2E0D4762-A1D1-D2B0-F374-769478824DDF}"/>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59" name="Bild // Listenebene erhöhen">
              <a:extLst>
                <a:ext uri="{FF2B5EF4-FFF2-40B4-BE49-F238E27FC236}">
                  <a16:creationId xmlns:a16="http://schemas.microsoft.com/office/drawing/2014/main" id="{8AF08525-CDE6-EA7F-4FF0-633F7EC5F01F}"/>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165" name="Listenebenen">
              <a:extLst>
                <a:ext uri="{FF2B5EF4-FFF2-40B4-BE49-F238E27FC236}">
                  <a16:creationId xmlns:a16="http://schemas.microsoft.com/office/drawing/2014/main" id="{6420F11E-A459-6AAB-1507-C2CD7C9F8EC7}"/>
                </a:ext>
              </a:extLst>
            </p:cNvPr>
            <p:cNvSpPr txBox="1"/>
            <p:nvPr userDrawn="1"/>
          </p:nvSpPr>
          <p:spPr>
            <a:xfrm rot="10800000" flipH="1" flipV="1">
              <a:off x="-2124000" y="4037586"/>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166" name="Bild // Listenebene">
              <a:extLst>
                <a:ext uri="{FF2B5EF4-FFF2-40B4-BE49-F238E27FC236}">
                  <a16:creationId xmlns:a16="http://schemas.microsoft.com/office/drawing/2014/main" id="{162840EB-4077-F08D-D526-A56B6292664B}"/>
                </a:ext>
              </a:extLst>
            </p:cNvPr>
            <p:cNvPicPr>
              <a:picLocks noChangeAspect="1"/>
            </p:cNvPicPr>
            <p:nvPr userDrawn="1"/>
          </p:nvPicPr>
          <p:blipFill>
            <a:blip r:embed="rId4"/>
            <a:srcRect/>
            <a:stretch/>
          </p:blipFill>
          <p:spPr>
            <a:xfrm>
              <a:off x="-1071360" y="4829586"/>
              <a:ext cx="855360" cy="383075"/>
            </a:xfrm>
            <a:prstGeom prst="rect">
              <a:avLst/>
            </a:prstGeom>
            <a:solidFill>
              <a:srgbClr val="E9ECF0"/>
            </a:solidFill>
          </p:spPr>
        </p:pic>
        <p:sp>
          <p:nvSpPr>
            <p:cNvPr id="167" name="X">
              <a:extLst>
                <a:ext uri="{FF2B5EF4-FFF2-40B4-BE49-F238E27FC236}">
                  <a16:creationId xmlns:a16="http://schemas.microsoft.com/office/drawing/2014/main" id="{71EB6E7A-D6F8-D02A-4E4D-2912E53FD8B7}"/>
                </a:ext>
              </a:extLst>
            </p:cNvPr>
            <p:cNvSpPr txBox="1"/>
            <p:nvPr userDrawn="1"/>
          </p:nvSpPr>
          <p:spPr>
            <a:xfrm rot="10800000" flipH="1" flipV="1">
              <a:off x="-1071360" y="4824436"/>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5"/>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Gliederung</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de-DE"/>
              <a:t>Volker Verhoff, Koordinator geflüchtete Studierende ∙ Studienbeginn leicht gemacht ∙ 15. August 2024</a:t>
            </a:r>
            <a:endParaRPr lang="de-DE" dirty="0"/>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de-DE" dirty="0"/>
              <a:t>Bitte fügen Sie hier Ihren Gliederungspunkt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68" name="Foliennummer">
            <a:extLst>
              <a:ext uri="{FF2B5EF4-FFF2-40B4-BE49-F238E27FC236}">
                <a16:creationId xmlns:a16="http://schemas.microsoft.com/office/drawing/2014/main" id="{A3FA4987-66F9-4A45-834E-A36F2E771A3F}"/>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dirty="0"/>
          </a:p>
        </p:txBody>
      </p:sp>
    </p:spTree>
    <p:extLst>
      <p:ext uri="{BB962C8B-B14F-4D97-AF65-F5344CB8AC3E}">
        <p14:creationId xmlns:p14="http://schemas.microsoft.com/office/powerpoint/2010/main" val="1594106053"/>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1272" userDrawn="1">
          <p15:clr>
            <a:srgbClr val="000000"/>
          </p15:clr>
        </p15:guide>
        <p15:guide id="4" orient="horz" pos="1219" userDrawn="1">
          <p15:clr>
            <a:srgbClr val="000000"/>
          </p15:clr>
        </p15:guide>
        <p15:guide id="5" orient="horz" pos="785">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ennseit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Trennseiten mit Fähnchen bitte nur </a:t>
            </a:r>
            <a:r>
              <a:rPr lang="de-DE" sz="1000" b="1" baseline="0" dirty="0">
                <a:solidFill>
                  <a:schemeClr val="tx1"/>
                </a:solidFill>
                <a:latin typeface="+mn-lt"/>
              </a:rPr>
              <a:t>für Hauptkapitel </a:t>
            </a:r>
            <a:r>
              <a:rPr lang="de-DE" sz="1000" b="0" baseline="0" dirty="0">
                <a:solidFill>
                  <a:schemeClr val="tx1"/>
                </a:solidFill>
                <a:latin typeface="+mn-lt"/>
              </a:rPr>
              <a:t>verwenden.</a:t>
            </a:r>
            <a:br>
              <a:rPr lang="de-DE" sz="1000" b="0" baseline="0" dirty="0">
                <a:solidFill>
                  <a:schemeClr val="tx1"/>
                </a:solidFill>
                <a:latin typeface="+mn-lt"/>
              </a:rPr>
            </a:br>
            <a:br>
              <a:rPr lang="de-DE" sz="1000" b="0" baseline="0" dirty="0">
                <a:solidFill>
                  <a:schemeClr val="tx1"/>
                </a:solidFill>
                <a:latin typeface="+mn-lt"/>
              </a:rPr>
            </a:br>
            <a:r>
              <a:rPr lang="de-DE" sz="1000" b="0" baseline="0" dirty="0">
                <a:solidFill>
                  <a:schemeClr val="tx1"/>
                </a:solidFill>
                <a:latin typeface="+mn-lt"/>
              </a:rPr>
              <a:t>Bei Bedarf kann </a:t>
            </a:r>
            <a:r>
              <a:rPr lang="de-DE" sz="1000" b="1" baseline="0" dirty="0">
                <a:solidFill>
                  <a:schemeClr val="tx1"/>
                </a:solidFill>
                <a:latin typeface="+mn-lt"/>
              </a:rPr>
              <a:t>das Fähnchen gelöscht</a:t>
            </a:r>
            <a:r>
              <a:rPr lang="de-DE" sz="1000" b="0" baseline="0" dirty="0">
                <a:solidFill>
                  <a:schemeClr val="tx1"/>
                </a:solidFill>
                <a:latin typeface="+mn-lt"/>
              </a:rPr>
              <a:t>, aber nicht verschoben, kopiert oder skaliert werden.</a:t>
            </a: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5"/>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7" y="2751138"/>
            <a:ext cx="7273925" cy="1512000"/>
          </a:xfrm>
        </p:spPr>
        <p:txBody>
          <a:bodyPr anchor="t" anchorCtr="0"/>
          <a:lstStyle>
            <a:lvl1pPr algn="ctr">
              <a:defRPr sz="3000"/>
            </a:lvl1pPr>
          </a:lstStyle>
          <a:p>
            <a:r>
              <a:rPr lang="de-DE" dirty="0"/>
              <a:t>Trennseite mit Nummerierung oben rechts, sollte ausschließlich für Hauptkapitel verwendet werden. </a:t>
            </a:r>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Volker Verhoff, Koordinator geflüchtete Studierende ∙ Studienbeginn leicht gemacht ∙ 15. August 2024</a:t>
            </a:r>
            <a:endParaRPr lang="de-DE" dirty="0"/>
          </a:p>
        </p:txBody>
      </p:sp>
    </p:spTree>
    <p:extLst>
      <p:ext uri="{BB962C8B-B14F-4D97-AF65-F5344CB8AC3E}">
        <p14:creationId xmlns:p14="http://schemas.microsoft.com/office/powerpoint/2010/main" val="3975323642"/>
      </p:ext>
    </p:extLst>
  </p:cSld>
  <p:clrMapOvr>
    <a:masterClrMapping/>
  </p:clrMapOvr>
  <p:extLst mod="1">
    <p:ext uri="{DCECCB84-F9BA-43D5-87BE-67443E8EF086}">
      <p15:sldGuideLst xmlns:p15="http://schemas.microsoft.com/office/powerpoint/2012/main">
        <p15:guide id="1" orient="horz" pos="1733" userDrawn="1">
          <p15:clr>
            <a:srgbClr val="000000"/>
          </p15:clr>
        </p15:guide>
        <p15:guide id="2" pos="1549" userDrawn="1">
          <p15:clr>
            <a:srgbClr val="000000"/>
          </p15:clr>
        </p15:guide>
        <p15:guide id="3" pos="6131" userDrawn="1">
          <p15:clr>
            <a:srgbClr val="000000"/>
          </p15:clr>
        </p15:guide>
        <p15:guide id="4" pos="7178" userDrawn="1">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a:xfrm>
            <a:off x="422275" y="2263773"/>
            <a:ext cx="11349038" cy="38160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4021182868"/>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7415" userDrawn="1">
          <p15:clr>
            <a:srgbClr val="000000"/>
          </p15:clr>
        </p15:guide>
        <p15:guide id="3" pos="266" userDrawn="1">
          <p15:clr>
            <a:srgbClr val="000000"/>
          </p15:clr>
        </p15:guide>
        <p15:guide id="4" orient="horz" pos="1426" userDrawn="1">
          <p15:clr>
            <a:srgbClr val="000000"/>
          </p15:clr>
        </p15:guide>
        <p15:guide id="5" orient="horz" pos="785"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zeilige Headline / Inhalt">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Volker Verhoff, Koordinator geflüchtete Studierende ∙ Studienbeginn leicht gemacht ∙ 15. August 2024</a:t>
            </a:r>
            <a:endParaRPr lang="de-DE" dirty="0"/>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4" y="1246189"/>
            <a:ext cx="11350800" cy="468000"/>
          </a:xfrm>
        </p:spPr>
        <p:txBody>
          <a:bodyPr/>
          <a:lstStyle>
            <a:lvl1pPr>
              <a:defRPr/>
            </a:lvl1pPr>
          </a:lstStyle>
          <a:p>
            <a:r>
              <a:rPr lang="de-DE" dirty="0"/>
              <a:t>Überschrift maximal eine Zeile</a:t>
            </a:r>
          </a:p>
        </p:txBody>
      </p:sp>
      <p:sp>
        <p:nvSpPr>
          <p:cNvPr id="12" name="Inhalt">
            <a:extLst>
              <a:ext uri="{FF2B5EF4-FFF2-40B4-BE49-F238E27FC236}">
                <a16:creationId xmlns:a16="http://schemas.microsoft.com/office/drawing/2014/main" id="{83C233F6-4CDB-45F2-B330-950D2FAC61D0}"/>
              </a:ext>
            </a:extLst>
          </p:cNvPr>
          <p:cNvSpPr>
            <a:spLocks noGrp="1"/>
          </p:cNvSpPr>
          <p:nvPr>
            <p:ph idx="13" hasCustomPrompt="1"/>
          </p:nvPr>
        </p:nvSpPr>
        <p:spPr>
          <a:xfrm>
            <a:off x="422275" y="1952626"/>
            <a:ext cx="11349038" cy="41148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452664657"/>
      </p:ext>
    </p:extLst>
  </p:cSld>
  <p:clrMapOvr>
    <a:masterClrMapping/>
  </p:clrMapOvr>
  <p:extLst mod="1">
    <p:ext uri="{DCECCB84-F9BA-43D5-87BE-67443E8EF086}">
      <p15:sldGuideLst xmlns:p15="http://schemas.microsoft.com/office/powerpoint/2012/main">
        <p15:guide id="1" orient="horz" pos="3748" userDrawn="1">
          <p15:clr>
            <a:srgbClr val="000000"/>
          </p15:clr>
        </p15:guide>
        <p15:guide id="2" pos="7415">
          <p15:clr>
            <a:srgbClr val="000000"/>
          </p15:clr>
        </p15:guide>
        <p15:guide id="3" pos="266">
          <p15:clr>
            <a:srgbClr val="000000"/>
          </p15:clr>
        </p15:guide>
        <p15:guide id="4" orient="horz" pos="1230" userDrawn="1">
          <p15:clr>
            <a:srgbClr val="000000"/>
          </p15:clr>
        </p15:guide>
        <p15:guide id="5" orient="horz" pos="785">
          <p15:clr>
            <a:srgbClr val="000000"/>
          </p15:clr>
        </p15:guide>
        <p15:guide id="6" pos="7301" userDrawn="1">
          <p15:clr>
            <a:srgbClr val="000000"/>
          </p15:clr>
        </p15:guide>
        <p15:guide id="7" orient="horz" pos="1178" userDrawn="1">
          <p15:clr>
            <a:srgbClr val="000000"/>
          </p15:clr>
        </p15:guide>
        <p15:guide id="8" pos="4036" userDrawn="1">
          <p15:clr>
            <a:srgbClr val="000000"/>
          </p15:clr>
        </p15:guide>
        <p15:guide id="10" orient="horz" pos="3425" userDrawn="1">
          <p15:clr>
            <a:srgbClr val="00000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Regieanweisungen">
            <a:extLst>
              <a:ext uri="{FF2B5EF4-FFF2-40B4-BE49-F238E27FC236}">
                <a16:creationId xmlns:a16="http://schemas.microsoft.com/office/drawing/2014/main" id="{6E4D153F-4F2F-3C9E-385D-F60BCD4A7255}"/>
              </a:ext>
            </a:extLst>
          </p:cNvPr>
          <p:cNvGrpSpPr/>
          <p:nvPr userDrawn="1"/>
        </p:nvGrpSpPr>
        <p:grpSpPr>
          <a:xfrm>
            <a:off x="-2124000" y="-360000"/>
            <a:ext cx="16380000" cy="7596000"/>
            <a:chOff x="-2124000" y="-360000"/>
            <a:chExt cx="16380000" cy="7596000"/>
          </a:xfrm>
          <a:solidFill>
            <a:srgbClr val="E9ECF0"/>
          </a:solidFill>
        </p:grpSpPr>
        <p:sp>
          <p:nvSpPr>
            <p:cNvPr id="20" name="Fußzeile">
              <a:extLst>
                <a:ext uri="{FF2B5EF4-FFF2-40B4-BE49-F238E27FC236}">
                  <a16:creationId xmlns:a16="http://schemas.microsoft.com/office/drawing/2014/main" id="{61E0AE5C-78CB-3419-9AA3-B29F5566FF1D}"/>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3" name="Text // Listenebene erhöhen">
              <a:extLst>
                <a:ext uri="{FF2B5EF4-FFF2-40B4-BE49-F238E27FC236}">
                  <a16:creationId xmlns:a16="http://schemas.microsoft.com/office/drawing/2014/main" id="{329701EA-707E-12B3-2220-1941453264B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4" name="Text // Listenebene verringern">
              <a:extLst>
                <a:ext uri="{FF2B5EF4-FFF2-40B4-BE49-F238E27FC236}">
                  <a16:creationId xmlns:a16="http://schemas.microsoft.com/office/drawing/2014/main" id="{094CABF5-C150-F113-899B-5CFDA3E426A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5" name="Listenebenen">
              <a:extLst>
                <a:ext uri="{FF2B5EF4-FFF2-40B4-BE49-F238E27FC236}">
                  <a16:creationId xmlns:a16="http://schemas.microsoft.com/office/drawing/2014/main" id="{8C6C4FCB-B3A3-2182-161D-3F7F1D2CDB7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7" name="Bild // Listenebene verringern">
              <a:extLst>
                <a:ext uri="{FF2B5EF4-FFF2-40B4-BE49-F238E27FC236}">
                  <a16:creationId xmlns:a16="http://schemas.microsoft.com/office/drawing/2014/main" id="{ADAD9129-60FF-3075-DCAD-5D6FB25D3327}"/>
                </a:ext>
              </a:extLst>
            </p:cNvPr>
            <p:cNvPicPr>
              <a:picLocks noChangeAspect="1"/>
            </p:cNvPicPr>
            <p:nvPr userDrawn="1"/>
          </p:nvPicPr>
          <p:blipFill>
            <a:blip r:embed="rId21"/>
            <a:stretch>
              <a:fillRect/>
            </a:stretch>
          </p:blipFill>
          <p:spPr>
            <a:xfrm>
              <a:off x="-1071360" y="3564000"/>
              <a:ext cx="855360" cy="396000"/>
            </a:xfrm>
            <a:prstGeom prst="rect">
              <a:avLst/>
            </a:prstGeom>
            <a:grpFill/>
          </p:spPr>
        </p:pic>
        <p:pic>
          <p:nvPicPr>
            <p:cNvPr id="8" name="Bild // Listenebene erhöhen">
              <a:extLst>
                <a:ext uri="{FF2B5EF4-FFF2-40B4-BE49-F238E27FC236}">
                  <a16:creationId xmlns:a16="http://schemas.microsoft.com/office/drawing/2014/main" id="{20C2E0EF-A343-DCEE-7731-7D4B148AD0E9}"/>
                </a:ext>
              </a:extLst>
            </p:cNvPr>
            <p:cNvPicPr>
              <a:picLocks noChangeAspect="1"/>
            </p:cNvPicPr>
            <p:nvPr userDrawn="1"/>
          </p:nvPicPr>
          <p:blipFill>
            <a:blip r:embed="rId22"/>
            <a:stretch>
              <a:fillRect/>
            </a:stretch>
          </p:blipFill>
          <p:spPr>
            <a:xfrm>
              <a:off x="-1071360" y="3096000"/>
              <a:ext cx="855360" cy="396000"/>
            </a:xfrm>
            <a:prstGeom prst="rect">
              <a:avLst/>
            </a:prstGeom>
            <a:grpFill/>
          </p:spPr>
        </p:pic>
        <p:sp>
          <p:nvSpPr>
            <p:cNvPr id="10" name="Zurücksetzen">
              <a:extLst>
                <a:ext uri="{FF2B5EF4-FFF2-40B4-BE49-F238E27FC236}">
                  <a16:creationId xmlns:a16="http://schemas.microsoft.com/office/drawing/2014/main" id="{785722BA-81B0-CCDA-17EA-3DC19E11DAD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1" name="Layoutwechsel">
              <a:extLst>
                <a:ext uri="{FF2B5EF4-FFF2-40B4-BE49-F238E27FC236}">
                  <a16:creationId xmlns:a16="http://schemas.microsoft.com/office/drawing/2014/main" id="{9F1FF775-E57C-ECA9-3D8A-789E2F5DE981}"/>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2" name="Hilfslinien">
              <a:extLst>
                <a:ext uri="{FF2B5EF4-FFF2-40B4-BE49-F238E27FC236}">
                  <a16:creationId xmlns:a16="http://schemas.microsoft.com/office/drawing/2014/main" id="{B6A0F005-4381-4E6D-077F-EB524627AC57}"/>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4" name="Hilfslinien">
              <a:extLst>
                <a:ext uri="{FF2B5EF4-FFF2-40B4-BE49-F238E27FC236}">
                  <a16:creationId xmlns:a16="http://schemas.microsoft.com/office/drawing/2014/main" id="{F7DDA37E-B392-975E-6C53-6C471066085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78" name="Listenebenen">
              <a:extLst>
                <a:ext uri="{FF2B5EF4-FFF2-40B4-BE49-F238E27FC236}">
                  <a16:creationId xmlns:a16="http://schemas.microsoft.com/office/drawing/2014/main" id="{503C73A4-D3FA-A68E-0752-4833DB78A9D3}"/>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sp>
          <p:nvSpPr>
            <p:cNvPr id="79" name="Listenebenen">
              <a:extLst>
                <a:ext uri="{FF2B5EF4-FFF2-40B4-BE49-F238E27FC236}">
                  <a16:creationId xmlns:a16="http://schemas.microsoft.com/office/drawing/2014/main" id="{7FF3C7E4-975F-A15D-5611-23511AF7102D}"/>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80" name="Bild // Listenebene">
              <a:extLst>
                <a:ext uri="{FF2B5EF4-FFF2-40B4-BE49-F238E27FC236}">
                  <a16:creationId xmlns:a16="http://schemas.microsoft.com/office/drawing/2014/main" id="{F06A5877-5959-031E-C7A7-BD8E095C9B57}"/>
                </a:ext>
              </a:extLst>
            </p:cNvPr>
            <p:cNvPicPr>
              <a:picLocks noChangeAspect="1"/>
            </p:cNvPicPr>
            <p:nvPr userDrawn="1"/>
          </p:nvPicPr>
          <p:blipFill>
            <a:blip r:embed="rId23"/>
            <a:srcRect/>
            <a:stretch/>
          </p:blipFill>
          <p:spPr>
            <a:xfrm>
              <a:off x="-1071360" y="5832000"/>
              <a:ext cx="855360" cy="383075"/>
            </a:xfrm>
            <a:prstGeom prst="rect">
              <a:avLst/>
            </a:prstGeom>
            <a:grpFill/>
          </p:spPr>
        </p:pic>
        <p:sp>
          <p:nvSpPr>
            <p:cNvPr id="81" name="X">
              <a:extLst>
                <a:ext uri="{FF2B5EF4-FFF2-40B4-BE49-F238E27FC236}">
                  <a16:creationId xmlns:a16="http://schemas.microsoft.com/office/drawing/2014/main" id="{7DDA32C1-1D68-F568-9BE2-6613223F3BFF}"/>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50" name="Grafik">
            <a:extLst>
              <a:ext uri="{FF2B5EF4-FFF2-40B4-BE49-F238E27FC236}">
                <a16:creationId xmlns:a16="http://schemas.microsoft.com/office/drawing/2014/main" id="{76AC40DB-4737-CB52-859C-FF489B1AA96D}"/>
              </a:ext>
            </a:extLst>
          </p:cNvPr>
          <p:cNvGrpSpPr>
            <a:grpSpLocks noGrp="1" noUngrp="1" noRot="1" noChangeAspect="1" noMove="1" noResize="1"/>
          </p:cNvGrpSpPr>
          <p:nvPr userDrawn="1"/>
        </p:nvGrpSpPr>
        <p:grpSpPr bwMode="auto">
          <a:xfrm>
            <a:off x="9183688" y="160338"/>
            <a:ext cx="3008312" cy="6697662"/>
            <a:chOff x="5790" y="101"/>
            <a:chExt cx="1895" cy="4219"/>
          </a:xfrm>
        </p:grpSpPr>
        <p:sp>
          <p:nvSpPr>
            <p:cNvPr id="52" name="Freeform 34">
              <a:extLst>
                <a:ext uri="{FF2B5EF4-FFF2-40B4-BE49-F238E27FC236}">
                  <a16:creationId xmlns:a16="http://schemas.microsoft.com/office/drawing/2014/main" id="{66C8F79C-01BC-42D2-0901-1CB627BAE12E}"/>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5">
              <a:extLst>
                <a:ext uri="{FF2B5EF4-FFF2-40B4-BE49-F238E27FC236}">
                  <a16:creationId xmlns:a16="http://schemas.microsoft.com/office/drawing/2014/main" id="{EB212760-673E-8311-AF25-B35FD9065FE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6">
              <a:extLst>
                <a:ext uri="{FF2B5EF4-FFF2-40B4-BE49-F238E27FC236}">
                  <a16:creationId xmlns:a16="http://schemas.microsoft.com/office/drawing/2014/main" id="{EAC1286B-634A-7DF3-9025-38503F4544E9}"/>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7">
              <a:extLst>
                <a:ext uri="{FF2B5EF4-FFF2-40B4-BE49-F238E27FC236}">
                  <a16:creationId xmlns:a16="http://schemas.microsoft.com/office/drawing/2014/main" id="{6253EB00-78C5-C49F-90E8-2FEC382E02EA}"/>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8">
              <a:extLst>
                <a:ext uri="{FF2B5EF4-FFF2-40B4-BE49-F238E27FC236}">
                  <a16:creationId xmlns:a16="http://schemas.microsoft.com/office/drawing/2014/main" id="{49D9FA79-F167-C26A-99B9-48C83BDA92D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9">
              <a:extLst>
                <a:ext uri="{FF2B5EF4-FFF2-40B4-BE49-F238E27FC236}">
                  <a16:creationId xmlns:a16="http://schemas.microsoft.com/office/drawing/2014/main" id="{04EAF162-29F9-565D-1677-A713CF41F72D}"/>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0">
              <a:extLst>
                <a:ext uri="{FF2B5EF4-FFF2-40B4-BE49-F238E27FC236}">
                  <a16:creationId xmlns:a16="http://schemas.microsoft.com/office/drawing/2014/main" id="{C39A376F-85B3-CAAD-8AE5-20CB4A28700F}"/>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1">
              <a:extLst>
                <a:ext uri="{FF2B5EF4-FFF2-40B4-BE49-F238E27FC236}">
                  <a16:creationId xmlns:a16="http://schemas.microsoft.com/office/drawing/2014/main" id="{19895264-2056-BCE7-29C5-8B243349BB94}"/>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2">
              <a:extLst>
                <a:ext uri="{FF2B5EF4-FFF2-40B4-BE49-F238E27FC236}">
                  <a16:creationId xmlns:a16="http://schemas.microsoft.com/office/drawing/2014/main" id="{3BD6C5DC-8B73-2721-CC39-9499A2565EBB}"/>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3">
              <a:extLst>
                <a:ext uri="{FF2B5EF4-FFF2-40B4-BE49-F238E27FC236}">
                  <a16:creationId xmlns:a16="http://schemas.microsoft.com/office/drawing/2014/main" id="{CFD9F2D9-F56E-316F-8979-38EFA8E0BDF2}"/>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4">
              <a:extLst>
                <a:ext uri="{FF2B5EF4-FFF2-40B4-BE49-F238E27FC236}">
                  <a16:creationId xmlns:a16="http://schemas.microsoft.com/office/drawing/2014/main" id="{9D7EB5D3-414B-9974-066E-5DB019F92684}"/>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5">
              <a:extLst>
                <a:ext uri="{FF2B5EF4-FFF2-40B4-BE49-F238E27FC236}">
                  <a16:creationId xmlns:a16="http://schemas.microsoft.com/office/drawing/2014/main" id="{8EF63715-DB5D-7499-4280-6B69DCCBBCF9}"/>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6">
              <a:extLst>
                <a:ext uri="{FF2B5EF4-FFF2-40B4-BE49-F238E27FC236}">
                  <a16:creationId xmlns:a16="http://schemas.microsoft.com/office/drawing/2014/main" id="{15FEFB59-34CB-8249-A2A8-1503B550A56D}"/>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7">
              <a:extLst>
                <a:ext uri="{FF2B5EF4-FFF2-40B4-BE49-F238E27FC236}">
                  <a16:creationId xmlns:a16="http://schemas.microsoft.com/office/drawing/2014/main" id="{3F49C2BC-E180-26D5-9AEF-9E527B4C7A9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8">
              <a:extLst>
                <a:ext uri="{FF2B5EF4-FFF2-40B4-BE49-F238E27FC236}">
                  <a16:creationId xmlns:a16="http://schemas.microsoft.com/office/drawing/2014/main" id="{6729BB88-3A11-B435-B810-71AF07FE3F17}"/>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9">
              <a:extLst>
                <a:ext uri="{FF2B5EF4-FFF2-40B4-BE49-F238E27FC236}">
                  <a16:creationId xmlns:a16="http://schemas.microsoft.com/office/drawing/2014/main" id="{769E3C9E-4C7E-F995-D718-E7A30FA1219B}"/>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50">
              <a:extLst>
                <a:ext uri="{FF2B5EF4-FFF2-40B4-BE49-F238E27FC236}">
                  <a16:creationId xmlns:a16="http://schemas.microsoft.com/office/drawing/2014/main" id="{8D0799F7-DF8B-CC77-F3C6-ED2760E777B0}"/>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1">
              <a:extLst>
                <a:ext uri="{FF2B5EF4-FFF2-40B4-BE49-F238E27FC236}">
                  <a16:creationId xmlns:a16="http://schemas.microsoft.com/office/drawing/2014/main" id="{B068DB56-6155-9E97-40C8-F84DE4C4B7DC}"/>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2">
              <a:extLst>
                <a:ext uri="{FF2B5EF4-FFF2-40B4-BE49-F238E27FC236}">
                  <a16:creationId xmlns:a16="http://schemas.microsoft.com/office/drawing/2014/main" id="{3DD81A1A-457A-AAD4-049C-9AB856AEC95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3">
              <a:extLst>
                <a:ext uri="{FF2B5EF4-FFF2-40B4-BE49-F238E27FC236}">
                  <a16:creationId xmlns:a16="http://schemas.microsoft.com/office/drawing/2014/main" id="{3C286608-4553-6F32-8502-6E917EDF50BF}"/>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4">
              <a:extLst>
                <a:ext uri="{FF2B5EF4-FFF2-40B4-BE49-F238E27FC236}">
                  <a16:creationId xmlns:a16="http://schemas.microsoft.com/office/drawing/2014/main" id="{7B3ED892-2AE4-16A5-8EAE-7AB75CCC8C3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5">
              <a:extLst>
                <a:ext uri="{FF2B5EF4-FFF2-40B4-BE49-F238E27FC236}">
                  <a16:creationId xmlns:a16="http://schemas.microsoft.com/office/drawing/2014/main" id="{CC551701-28CC-F660-723D-345C18AAE774}"/>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6">
              <a:extLst>
                <a:ext uri="{FF2B5EF4-FFF2-40B4-BE49-F238E27FC236}">
                  <a16:creationId xmlns:a16="http://schemas.microsoft.com/office/drawing/2014/main" id="{81BEC90E-9B9A-DDB0-4C2C-5E23D24D7615}"/>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7">
              <a:extLst>
                <a:ext uri="{FF2B5EF4-FFF2-40B4-BE49-F238E27FC236}">
                  <a16:creationId xmlns:a16="http://schemas.microsoft.com/office/drawing/2014/main" id="{ABB3604F-A38A-DA7D-7265-B4D094AAF283}"/>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8">
              <a:extLst>
                <a:ext uri="{FF2B5EF4-FFF2-40B4-BE49-F238E27FC236}">
                  <a16:creationId xmlns:a16="http://schemas.microsoft.com/office/drawing/2014/main" id="{6A346896-DDC5-8EED-8B12-2A9A973C3515}"/>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9">
              <a:extLst>
                <a:ext uri="{FF2B5EF4-FFF2-40B4-BE49-F238E27FC236}">
                  <a16:creationId xmlns:a16="http://schemas.microsoft.com/office/drawing/2014/main" id="{A2777E42-06DC-8D92-E314-8F3562C66921}"/>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6" name="UNIVERSITÄT PADERBORN Logo">
            <a:extLst>
              <a:ext uri="{FF2B5EF4-FFF2-40B4-BE49-F238E27FC236}">
                <a16:creationId xmlns:a16="http://schemas.microsoft.com/office/drawing/2014/main" id="{A85E0368-D0B3-BCC8-0308-4E5785FF67F6}"/>
              </a:ext>
            </a:extLst>
          </p:cNvPr>
          <p:cNvPicPr>
            <a:picLocks noGrp="1" noRot="1" noChangeAspect="1" noMove="1" noResize="1" noEditPoints="1" noAdjustHandles="1" noChangeArrowheads="1" noChangeShapeType="1" noCrop="1"/>
          </p:cNvPicPr>
          <p:nvPr userDrawn="1"/>
        </p:nvPicPr>
        <p:blipFill>
          <a:blip r:embed="rId24"/>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A6225790-DE7F-6A8E-7F21-901FDCB1882D}"/>
              </a:ext>
            </a:extLst>
          </p:cNvPr>
          <p:cNvSpPr>
            <a:spLocks noGrp="1"/>
          </p:cNvSpPr>
          <p:nvPr>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1200" b="1">
                <a:solidFill>
                  <a:schemeClr val="tx1"/>
                </a:solidFill>
                <a:latin typeface="+mn-lt"/>
              </a:defRPr>
            </a:lvl1pPr>
            <a:lvl2pPr marL="0" indent="0" algn="r">
              <a:lnSpc>
                <a:spcPct val="100000"/>
              </a:lnSpc>
              <a:spcBef>
                <a:spcPts val="0"/>
              </a:spcBef>
              <a:defRPr sz="1200" b="1">
                <a:latin typeface="+mn-lt"/>
              </a:defRPr>
            </a:lvl2pPr>
            <a:lvl3pPr marL="0" indent="0" algn="r">
              <a:lnSpc>
                <a:spcPct val="100000"/>
              </a:lnSpc>
              <a:spcBef>
                <a:spcPts val="0"/>
              </a:spcBef>
              <a:defRPr sz="1200" b="1">
                <a:latin typeface="+mn-lt"/>
              </a:defRPr>
            </a:lvl3pPr>
            <a:lvl4pPr marL="0" indent="0" algn="r">
              <a:lnSpc>
                <a:spcPct val="100000"/>
              </a:lnSpc>
              <a:spcBef>
                <a:spcPts val="0"/>
              </a:spcBef>
              <a:defRPr sz="1200" b="1">
                <a:latin typeface="+mn-lt"/>
              </a:defRPr>
            </a:lvl4pPr>
            <a:lvl5pPr marL="0" indent="0" algn="r">
              <a:lnSpc>
                <a:spcPct val="100000"/>
              </a:lnSpc>
              <a:spcBef>
                <a:spcPts val="0"/>
              </a:spcBef>
              <a:defRPr sz="1200" b="1">
                <a:latin typeface="+mn-lt"/>
              </a:defRPr>
            </a:lvl5pPr>
            <a:lvl6pPr marL="0" indent="0" algn="r">
              <a:lnSpc>
                <a:spcPct val="100000"/>
              </a:lnSpc>
              <a:spcBef>
                <a:spcPts val="0"/>
              </a:spcBef>
              <a:defRPr sz="1200" b="1">
                <a:latin typeface="+mn-lt"/>
              </a:defRPr>
            </a:lvl6pPr>
            <a:lvl7pPr marL="0" indent="0" algn="r">
              <a:lnSpc>
                <a:spcPct val="100000"/>
              </a:lnSpc>
              <a:spcBef>
                <a:spcPts val="0"/>
              </a:spcBef>
              <a:defRPr sz="1200" b="1">
                <a:latin typeface="+mn-lt"/>
              </a:defRPr>
            </a:lvl7pPr>
            <a:lvl8pPr marL="0" indent="0" algn="r">
              <a:lnSpc>
                <a:spcPct val="100000"/>
              </a:lnSpc>
              <a:spcBef>
                <a:spcPts val="0"/>
              </a:spcBef>
              <a:defRPr sz="1200" b="1">
                <a:latin typeface="+mn-lt"/>
              </a:defRPr>
            </a:lvl8pPr>
            <a:lvl9pPr marL="0" indent="0" algn="r">
              <a:lnSpc>
                <a:spcPct val="100000"/>
              </a:lnSpc>
              <a:spcBef>
                <a:spcPts val="0"/>
              </a:spcBef>
              <a:defRPr sz="1200" b="1">
                <a:latin typeface="+mn-lt"/>
              </a:defRPr>
            </a:lvl9pPr>
          </a:lstStyle>
          <a:p>
            <a:fld id="{11DE32AD-F86D-4804-839F-80A6732D429D}" type="slidenum">
              <a:rPr lang="de-DE" smtClean="0"/>
              <a:pPr/>
              <a:t>‹Nr.›</a:t>
            </a:fld>
            <a:endParaRPr lang="de-DE" dirty="0"/>
          </a:p>
        </p:txBody>
      </p:sp>
      <p:sp>
        <p:nvSpPr>
          <p:cNvPr id="19" name="Fußzeile">
            <a:extLst>
              <a:ext uri="{FF2B5EF4-FFF2-40B4-BE49-F238E27FC236}">
                <a16:creationId xmlns:a16="http://schemas.microsoft.com/office/drawing/2014/main" id="{B98F0CA3-FB3B-A226-E6F7-C5E46D3D9528}"/>
              </a:ext>
            </a:extLst>
          </p:cNvPr>
          <p:cNvSpPr>
            <a:spLocks noGrp="1"/>
          </p:cNvSpPr>
          <p:nvPr>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1200">
                <a:solidFill>
                  <a:schemeClr val="tx1"/>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r>
              <a:rPr lang="de-DE"/>
              <a:t>Volker Verhoff, Koordinator geflüchtete Studierende ∙ Studienbeginn leicht gemacht ∙ 15. August 2024</a:t>
            </a:r>
            <a:endParaRPr lang="de-DE" dirty="0"/>
          </a:p>
        </p:txBody>
      </p:sp>
      <p:sp>
        <p:nvSpPr>
          <p:cNvPr id="9" name="Text">
            <a:extLst>
              <a:ext uri="{FF2B5EF4-FFF2-40B4-BE49-F238E27FC236}">
                <a16:creationId xmlns:a16="http://schemas.microsoft.com/office/drawing/2014/main" id="{84CE2361-FAD1-75D8-6452-8EB53F0066CC}"/>
              </a:ext>
            </a:extLst>
          </p:cNvPr>
          <p:cNvSpPr>
            <a:spLocks noGrp="1"/>
          </p:cNvSpPr>
          <p:nvPr>
            <p:ph type="body" idx="1"/>
          </p:nvPr>
        </p:nvSpPr>
        <p:spPr>
          <a:xfrm>
            <a:off x="422275" y="2263775"/>
            <a:ext cx="11349038" cy="3505200"/>
          </a:xfrm>
          <a:prstGeom prst="rect">
            <a:avLst/>
          </a:prstGeom>
        </p:spPr>
        <p:txBody>
          <a:bodyPr vert="horz" lIns="0" tIns="0" rIns="0" bIns="0" numCol="1" spcCol="612000" rtlCol="0">
            <a:noAutofit/>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074F026D-FACD-187D-B530-AADD727DB70A}"/>
              </a:ext>
            </a:extLst>
          </p:cNvPr>
          <p:cNvSpPr>
            <a:spLocks noGrp="1"/>
          </p:cNvSpPr>
          <p:nvPr>
            <p:ph type="title"/>
          </p:nvPr>
        </p:nvSpPr>
        <p:spPr>
          <a:xfrm>
            <a:off x="422275" y="1246189"/>
            <a:ext cx="11349038" cy="864000"/>
          </a:xfrm>
          <a:prstGeom prst="rect">
            <a:avLst/>
          </a:prstGeom>
        </p:spPr>
        <p:txBody>
          <a:bodyPr vert="horz" lIns="0" tIns="0" rIns="0" bIns="0" rtlCol="0" anchor="t" anchorCtr="0">
            <a:noAutofit/>
          </a:bodyPr>
          <a:lstStyle/>
          <a:p>
            <a:r>
              <a:rPr lang="de-DE" dirty="0"/>
              <a:t>Überschrift</a:t>
            </a:r>
            <a:br>
              <a:rPr lang="de-DE" dirty="0"/>
            </a:br>
            <a:r>
              <a:rPr lang="de-DE" dirty="0"/>
              <a:t>max. zwei Zeilen</a:t>
            </a:r>
          </a:p>
        </p:txBody>
      </p:sp>
    </p:spTree>
    <p:extLst>
      <p:ext uri="{BB962C8B-B14F-4D97-AF65-F5344CB8AC3E}">
        <p14:creationId xmlns:p14="http://schemas.microsoft.com/office/powerpoint/2010/main" val="216069693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8" r:id="rId4"/>
    <p:sldLayoutId id="2147483669" r:id="rId5"/>
    <p:sldLayoutId id="2147483670" r:id="rId6"/>
    <p:sldLayoutId id="2147483671" r:id="rId7"/>
    <p:sldLayoutId id="2147483660" r:id="rId8"/>
    <p:sldLayoutId id="2147483662" r:id="rId9"/>
    <p:sldLayoutId id="2147483679" r:id="rId10"/>
    <p:sldLayoutId id="2147483680" r:id="rId11"/>
    <p:sldLayoutId id="2147483681" r:id="rId12"/>
    <p:sldLayoutId id="2147483663" r:id="rId13"/>
    <p:sldLayoutId id="2147483664" r:id="rId14"/>
    <p:sldLayoutId id="2147483673" r:id="rId15"/>
    <p:sldLayoutId id="2147483672" r:id="rId16"/>
    <p:sldLayoutId id="2147483674" r:id="rId17"/>
    <p:sldLayoutId id="2147483675" r:id="rId18"/>
    <p:sldLayoutId id="2147483676" r:id="rId19"/>
  </p:sldLayoutIdLst>
  <p:hf hdr="0" dt="0"/>
  <p:txStyles>
    <p:title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p:titleStyle>
    <p:body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uni-paderborn.de/fileadmin/international-office/DSH-Kurs/Downloads/Antrag_auf_Zulassung_deutsch_01.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uni-paderborn.de/studium/internationale-studierende/bewerbungsverfahren-fristen/bewerbungsfristen"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i-paderborn.de/studium/internationale-studierende/bewerbungsverfahren-fristen/bewerbungsfristen"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studierendenwerk-pb.de/finanzierung/wir-sind-fuer-sie-da/"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studierendenwerk-pb.de/finanzierung/wir-sind-fuer-sie-da/"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uni-paderborn.de/studium/internationale-studierende/fluechtlinge-willkommen/nrwege-ins-studium"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uni-paderborn.de/studium/internationale-studierende/fluechtlinge-willkommen/nrwege-ins-studium"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uni-paderborn.de/studium/stipendien"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www.uni-paderborn.de/studium/stipendien"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AJzOPeOoQZQ" TargetMode="External"/><Relationship Id="rId3" Type="http://schemas.openxmlformats.org/officeDocument/2006/relationships/hyperlink" Target="http://go.upb.de/aktuelles" TargetMode="External"/><Relationship Id="rId7" Type="http://schemas.openxmlformats.org/officeDocument/2006/relationships/hyperlink" Target="https://zsb.uni-paderborn.de/" TargetMode="External"/><Relationship Id="rId2" Type="http://schemas.openxmlformats.org/officeDocument/2006/relationships/hyperlink" Target="http://www.uni-paderborn.de/io" TargetMode="External"/><Relationship Id="rId1" Type="http://schemas.openxmlformats.org/officeDocument/2006/relationships/slideLayout" Target="../slideLayouts/slideLayout9.xml"/><Relationship Id="rId6" Type="http://schemas.openxmlformats.org/officeDocument/2006/relationships/hyperlink" Target="http://www.uni-paderborn.de/studienangebot" TargetMode="External"/><Relationship Id="rId11" Type="http://schemas.openxmlformats.org/officeDocument/2006/relationships/hyperlink" Target="https://asta.uni-paderborn.de/" TargetMode="External"/><Relationship Id="rId5" Type="http://schemas.openxmlformats.org/officeDocument/2006/relationships/hyperlink" Target="http://go.upb.de/dsh-kurs" TargetMode="External"/><Relationship Id="rId10" Type="http://schemas.openxmlformats.org/officeDocument/2006/relationships/hyperlink" Target="https://www.uni-paderborn.de/studium/international-office/degree-students/kosten-finanzierung" TargetMode="External"/><Relationship Id="rId4" Type="http://schemas.openxmlformats.org/officeDocument/2006/relationships/hyperlink" Target="https://go.upb.de/nrwege-ins-studium" TargetMode="External"/><Relationship Id="rId9" Type="http://schemas.openxmlformats.org/officeDocument/2006/relationships/hyperlink" Target="https://www.daad.de/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AJzOPeOoQZQ" TargetMode="External"/><Relationship Id="rId3" Type="http://schemas.openxmlformats.org/officeDocument/2006/relationships/hyperlink" Target="http://go.upb.de/aktuelles" TargetMode="External"/><Relationship Id="rId7" Type="http://schemas.openxmlformats.org/officeDocument/2006/relationships/hyperlink" Target="https://zsb.uni-paderborn.de/" TargetMode="External"/><Relationship Id="rId2" Type="http://schemas.openxmlformats.org/officeDocument/2006/relationships/hyperlink" Target="http://www.uni-paderborn.de/io" TargetMode="External"/><Relationship Id="rId1" Type="http://schemas.openxmlformats.org/officeDocument/2006/relationships/slideLayout" Target="../slideLayouts/slideLayout9.xml"/><Relationship Id="rId6" Type="http://schemas.openxmlformats.org/officeDocument/2006/relationships/hyperlink" Target="http://www.uni-paderborn.de/studienangebot" TargetMode="External"/><Relationship Id="rId11" Type="http://schemas.openxmlformats.org/officeDocument/2006/relationships/hyperlink" Target="https://asta.uni-paderborn.de/" TargetMode="External"/><Relationship Id="rId5" Type="http://schemas.openxmlformats.org/officeDocument/2006/relationships/hyperlink" Target="http://go.upb.de/dsh-kurs" TargetMode="External"/><Relationship Id="rId10" Type="http://schemas.openxmlformats.org/officeDocument/2006/relationships/hyperlink" Target="https://www.uni-paderborn.de/studium/international-office/degree-students/kosten-finanzierung" TargetMode="External"/><Relationship Id="rId4" Type="http://schemas.openxmlformats.org/officeDocument/2006/relationships/hyperlink" Target="https://go.upb.de/nrwege-ins-studium" TargetMode="External"/><Relationship Id="rId9" Type="http://schemas.openxmlformats.org/officeDocument/2006/relationships/hyperlink" Target="https://www.daad.de/d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zsb.uni-paderborn.de/" TargetMode="External"/><Relationship Id="rId2" Type="http://schemas.openxmlformats.org/officeDocument/2006/relationships/hyperlink" Target="https://www.uni-paderborn.de/studienangebot#!"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zsb.uni-paderborn.de/" TargetMode="External"/><Relationship Id="rId2" Type="http://schemas.openxmlformats.org/officeDocument/2006/relationships/hyperlink" Target="https://www.uni-paderborn.de/studienangebot#!"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uni-paderborn.de/studienangebot#!" TargetMode="External"/><Relationship Id="rId2" Type="http://schemas.openxmlformats.org/officeDocument/2006/relationships/hyperlink" Target="https://www.uni-paderborn.de/fileadmin/international-office/DSH-Kurs/Downloads/Antrag_auf_Zulassung_deutsch_01.pdf" TargetMode="Externa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uni-paderborn.de/studienangebot#!" TargetMode="External"/><Relationship Id="rId2" Type="http://schemas.openxmlformats.org/officeDocument/2006/relationships/hyperlink" Target="https://www.uni-paderborn.de/fileadmin/international-office/DSH-Kurs/Downloads/Antrag_auf_Zulassung_deutsch_01.pdf" TargetMode="Externa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testas.de/" TargetMode="External"/><Relationship Id="rId2" Type="http://schemas.openxmlformats.org/officeDocument/2006/relationships/hyperlink" Target="https://www.uni-paderborn.de/fileadmin/international-office/DSH-Kurs/Downloads/Antrag_auf_Zulassung_deutsch_01.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kaler Textplatzhalter 11">
            <a:extLst>
              <a:ext uri="{FF2B5EF4-FFF2-40B4-BE49-F238E27FC236}">
                <a16:creationId xmlns:a16="http://schemas.microsoft.com/office/drawing/2014/main" id="{AF9579DF-13CE-438A-92D7-6CA04DE42648}"/>
              </a:ext>
            </a:extLst>
          </p:cNvPr>
          <p:cNvSpPr>
            <a:spLocks noGrp="1"/>
          </p:cNvSpPr>
          <p:nvPr>
            <p:ph type="body" orient="vert" idx="12"/>
          </p:nvPr>
        </p:nvSpPr>
        <p:spPr/>
        <p:txBody>
          <a:bodyPr/>
          <a:lstStyle/>
          <a:p>
            <a:r>
              <a:rPr lang="de-DE" dirty="0"/>
              <a:t>Volker Verhoff, Koordinator geflüchtete Studierende ∙ 15. August 2024</a:t>
            </a:r>
          </a:p>
        </p:txBody>
      </p:sp>
      <p:sp>
        <p:nvSpPr>
          <p:cNvPr id="11" name="Untertitel 10">
            <a:extLst>
              <a:ext uri="{FF2B5EF4-FFF2-40B4-BE49-F238E27FC236}">
                <a16:creationId xmlns:a16="http://schemas.microsoft.com/office/drawing/2014/main" id="{41ADDCE2-791E-438B-94DF-C2883A794205}"/>
              </a:ext>
            </a:extLst>
          </p:cNvPr>
          <p:cNvSpPr>
            <a:spLocks noGrp="1"/>
          </p:cNvSpPr>
          <p:nvPr>
            <p:ph type="subTitle" idx="1"/>
          </p:nvPr>
        </p:nvSpPr>
        <p:spPr/>
        <p:txBody>
          <a:bodyPr/>
          <a:lstStyle/>
          <a:p>
            <a:r>
              <a:rPr lang="de-DE" dirty="0"/>
              <a:t>Infoveranstaltung für Geflüchtete</a:t>
            </a:r>
            <a:br>
              <a:rPr lang="de-DE" dirty="0"/>
            </a:br>
            <a:endParaRPr lang="de-DE" dirty="0"/>
          </a:p>
        </p:txBody>
      </p:sp>
      <p:sp>
        <p:nvSpPr>
          <p:cNvPr id="10" name="Titel 9">
            <a:extLst>
              <a:ext uri="{FF2B5EF4-FFF2-40B4-BE49-F238E27FC236}">
                <a16:creationId xmlns:a16="http://schemas.microsoft.com/office/drawing/2014/main" id="{89839E57-5BB0-4C23-85DA-4F47750B1C9C}"/>
              </a:ext>
            </a:extLst>
          </p:cNvPr>
          <p:cNvSpPr>
            <a:spLocks noGrp="1"/>
          </p:cNvSpPr>
          <p:nvPr>
            <p:ph type="ctrTitle"/>
          </p:nvPr>
        </p:nvSpPr>
        <p:spPr/>
        <p:txBody>
          <a:bodyPr/>
          <a:lstStyle/>
          <a:p>
            <a:r>
              <a:rPr lang="de-DE" dirty="0"/>
              <a:t>Studienbeginn</a:t>
            </a:r>
            <a:br>
              <a:rPr lang="de-DE" dirty="0"/>
            </a:br>
            <a:r>
              <a:rPr lang="de-DE" dirty="0"/>
              <a:t>leicht gemacht</a:t>
            </a:r>
          </a:p>
        </p:txBody>
      </p:sp>
      <p:sp>
        <p:nvSpPr>
          <p:cNvPr id="6" name="Foliennummernplatzhalter 5">
            <a:extLst>
              <a:ext uri="{FF2B5EF4-FFF2-40B4-BE49-F238E27FC236}">
                <a16:creationId xmlns:a16="http://schemas.microsoft.com/office/drawing/2014/main" id="{A777F561-FDA3-4817-B83A-E96012EC011A}"/>
              </a:ext>
            </a:extLst>
          </p:cNvPr>
          <p:cNvSpPr>
            <a:spLocks noGrp="1"/>
          </p:cNvSpPr>
          <p:nvPr>
            <p:ph type="sldNum" sz="quarter" idx="11"/>
          </p:nvPr>
        </p:nvSpPr>
        <p:spPr/>
        <p:txBody>
          <a:bodyPr/>
          <a:lstStyle/>
          <a:p>
            <a:fld id="{11DE32AD-F86D-4804-839F-80A6732D429D}" type="slidenum">
              <a:rPr lang="de-DE" smtClean="0"/>
              <a:pPr/>
              <a:t>1</a:t>
            </a:fld>
            <a:endParaRPr lang="de-DE" dirty="0"/>
          </a:p>
        </p:txBody>
      </p:sp>
      <p:sp>
        <p:nvSpPr>
          <p:cNvPr id="7" name="Fußzeilenplatzhalter 6">
            <a:extLst>
              <a:ext uri="{FF2B5EF4-FFF2-40B4-BE49-F238E27FC236}">
                <a16:creationId xmlns:a16="http://schemas.microsoft.com/office/drawing/2014/main" id="{C057948F-95F4-4727-8CA0-E36AB316B106}"/>
              </a:ext>
            </a:extLst>
          </p:cNvPr>
          <p:cNvSpPr>
            <a:spLocks noGrp="1"/>
          </p:cNvSpPr>
          <p:nvPr>
            <p:ph type="ftr" sz="quarter" idx="10"/>
          </p:nvPr>
        </p:nvSpPr>
        <p:spPr/>
        <p:txBody>
          <a:bodyPr/>
          <a:lstStyle/>
          <a:p>
            <a:r>
              <a:rPr lang="de-DE"/>
              <a:t>Volker Verhoff, Koordinator geflüchtete Studierende ∙ Studienbeginn leicht gemacht ∙ 15. August 2024</a:t>
            </a:r>
            <a:endParaRPr lang="de-DE" dirty="0"/>
          </a:p>
        </p:txBody>
      </p:sp>
      <p:pic>
        <p:nvPicPr>
          <p:cNvPr id="5" name="Bildplatzhalter 4">
            <a:extLst>
              <a:ext uri="{FF2B5EF4-FFF2-40B4-BE49-F238E27FC236}">
                <a16:creationId xmlns:a16="http://schemas.microsoft.com/office/drawing/2014/main" id="{FE7DD797-A6DE-463D-AEC7-9B98FB889A09}"/>
              </a:ext>
            </a:extLst>
          </p:cNvPr>
          <p:cNvPicPr>
            <a:picLocks noGrp="1" noChangeAspect="1"/>
          </p:cNvPicPr>
          <p:nvPr>
            <p:ph type="pic" sz="quarter" idx="13"/>
          </p:nvPr>
        </p:nvPicPr>
        <p:blipFill rotWithShape="1">
          <a:blip r:embed="rId2"/>
          <a:srcRect l="5735" t="14345" b="6121"/>
          <a:stretch/>
        </p:blipFill>
        <p:spPr>
          <a:xfrm>
            <a:off x="0" y="0"/>
            <a:ext cx="12192000" cy="6858000"/>
          </a:xfrm>
        </p:spPr>
      </p:pic>
    </p:spTree>
    <p:extLst>
      <p:ext uri="{BB962C8B-B14F-4D97-AF65-F5344CB8AC3E}">
        <p14:creationId xmlns:p14="http://schemas.microsoft.com/office/powerpoint/2010/main" val="224618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10</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p:txBody>
          <a:bodyPr/>
          <a:lstStyle/>
          <a:p>
            <a:pPr lvl="4"/>
            <a:r>
              <a:rPr lang="ru-RU" dirty="0"/>
              <a:t>Заповнена та підписана </a:t>
            </a:r>
            <a:r>
              <a:rPr lang="ru-RU" dirty="0">
                <a:hlinkClick r:id="rId2"/>
              </a:rPr>
              <a:t>заява на отримання допуску до вищої освіти</a:t>
            </a:r>
            <a:endParaRPr lang="ru-RU" dirty="0"/>
          </a:p>
          <a:p>
            <a:pPr lvl="4"/>
            <a:r>
              <a:rPr lang="ru-RU" dirty="0"/>
              <a:t>Відповідні сертифікати/документи мовою оригіналу</a:t>
            </a:r>
            <a:endParaRPr lang="de-DE" dirty="0"/>
          </a:p>
          <a:p>
            <a:pPr lvl="5"/>
            <a:r>
              <a:rPr lang="ru-RU" sz="1400" dirty="0"/>
              <a:t>Свідоцтво про повну загальну середню освіту </a:t>
            </a:r>
            <a:endParaRPr lang="de-DE" sz="1400" dirty="0"/>
          </a:p>
          <a:p>
            <a:pPr lvl="5"/>
            <a:r>
              <a:rPr lang="ru-RU" sz="1400" dirty="0"/>
              <a:t>Список предметів та оцінок за всі попередні роки навчання в університеті </a:t>
            </a:r>
            <a:r>
              <a:rPr lang="de-DE" sz="1400" dirty="0"/>
              <a:t>(Transkript </a:t>
            </a:r>
            <a:r>
              <a:rPr lang="de-DE" sz="1400" dirty="0" err="1"/>
              <a:t>of</a:t>
            </a:r>
            <a:r>
              <a:rPr lang="de-DE" sz="1400" dirty="0"/>
              <a:t> Records)</a:t>
            </a:r>
          </a:p>
          <a:p>
            <a:pPr lvl="5"/>
            <a:r>
              <a:rPr lang="uk-UA" sz="1400" dirty="0"/>
              <a:t>Диплом про вищу освіту</a:t>
            </a:r>
            <a:r>
              <a:rPr lang="de-DE" sz="1400" dirty="0"/>
              <a:t> (</a:t>
            </a:r>
            <a:r>
              <a:rPr lang="uk-UA" sz="1400" dirty="0"/>
              <a:t>за наявності</a:t>
            </a:r>
            <a:r>
              <a:rPr lang="de-DE" sz="1400" dirty="0"/>
              <a:t>)</a:t>
            </a:r>
          </a:p>
          <a:p>
            <a:pPr lvl="5"/>
            <a:r>
              <a:rPr lang="uk-UA" sz="1400" dirty="0"/>
              <a:t>Результат</a:t>
            </a:r>
            <a:r>
              <a:rPr lang="de-DE" sz="1400" dirty="0"/>
              <a:t> </a:t>
            </a:r>
            <a:r>
              <a:rPr lang="de-DE" sz="1400" dirty="0" err="1"/>
              <a:t>TestAS</a:t>
            </a:r>
            <a:r>
              <a:rPr lang="de-DE" sz="1400" dirty="0"/>
              <a:t>-Test (</a:t>
            </a:r>
            <a:r>
              <a:rPr lang="uk-UA" sz="1400" dirty="0"/>
              <a:t>якщо здавали</a:t>
            </a:r>
            <a:r>
              <a:rPr lang="de-DE" sz="1400" dirty="0"/>
              <a:t>)</a:t>
            </a:r>
          </a:p>
          <a:p>
            <a:pPr lvl="5"/>
            <a:r>
              <a:rPr lang="de-DE" sz="1400" dirty="0"/>
              <a:t>Erwartungscheck (</a:t>
            </a:r>
            <a:r>
              <a:rPr lang="uk-UA" sz="1400" dirty="0"/>
              <a:t>при необхідності</a:t>
            </a:r>
            <a:r>
              <a:rPr lang="de-DE" sz="1400" dirty="0"/>
              <a:t>)</a:t>
            </a:r>
          </a:p>
          <a:p>
            <a:pPr lvl="5"/>
            <a:r>
              <a:rPr lang="uk-UA" sz="1400" dirty="0"/>
              <a:t>Підтвердження проходження практики</a:t>
            </a:r>
            <a:r>
              <a:rPr lang="de-DE" sz="1400" dirty="0"/>
              <a:t> (</a:t>
            </a:r>
            <a:r>
              <a:rPr lang="uk-UA" sz="1400" dirty="0"/>
              <a:t>при необхідності</a:t>
            </a:r>
            <a:r>
              <a:rPr lang="de-DE" sz="1400" dirty="0"/>
              <a:t>) </a:t>
            </a:r>
          </a:p>
          <a:p>
            <a:pPr marL="288000" lvl="5" indent="0">
              <a:buNone/>
            </a:pPr>
            <a:endParaRPr lang="de-DE" sz="1400" dirty="0"/>
          </a:p>
          <a:p>
            <a:pPr lvl="4"/>
            <a:r>
              <a:rPr lang="ru-RU" dirty="0"/>
              <a:t>Офіційний переклад сертифікатів, якщо мова оригіналу не англійська, французька або німецька</a:t>
            </a:r>
            <a:endParaRPr lang="de-DE" dirty="0"/>
          </a:p>
          <a:p>
            <a:pPr marL="122400" lvl="4" indent="0">
              <a:buNone/>
            </a:pPr>
            <a:endParaRPr lang="de-DE" dirty="0"/>
          </a:p>
          <a:p>
            <a:pPr marL="122400" lvl="4" indent="0">
              <a:buNone/>
            </a:pPr>
            <a:r>
              <a:rPr lang="de-DE" dirty="0"/>
              <a:t>4. </a:t>
            </a:r>
            <a:r>
              <a:rPr lang="ru-RU" dirty="0"/>
              <a:t>Копія поточного документа, що дозволяє перебувати в країні (з обох сторін</a:t>
            </a:r>
            <a:r>
              <a:rPr lang="de-DE" dirty="0"/>
              <a:t>)</a:t>
            </a:r>
          </a:p>
          <a:p>
            <a:pPr lvl="4"/>
            <a:endParaRPr lang="de-DE" dirty="0"/>
          </a:p>
          <a:p>
            <a:pPr lvl="4"/>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489478"/>
          </a:xfrm>
        </p:spPr>
        <p:txBody>
          <a:bodyPr/>
          <a:lstStyle/>
          <a:p>
            <a:r>
              <a:rPr lang="uk-UA" dirty="0"/>
              <a:t>Необхідні документи</a:t>
            </a:r>
            <a:endParaRPr lang="de-DE" dirty="0"/>
          </a:p>
        </p:txBody>
      </p:sp>
    </p:spTree>
    <p:extLst>
      <p:ext uri="{BB962C8B-B14F-4D97-AF65-F5344CB8AC3E}">
        <p14:creationId xmlns:p14="http://schemas.microsoft.com/office/powerpoint/2010/main" val="278810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7479F7-1D36-49A3-9830-1AD34359428F}"/>
              </a:ext>
            </a:extLst>
          </p:cNvPr>
          <p:cNvSpPr>
            <a:spLocks noGrp="1"/>
          </p:cNvSpPr>
          <p:nvPr>
            <p:ph type="sldNum" sz="quarter" idx="12"/>
          </p:nvPr>
        </p:nvSpPr>
        <p:spPr/>
        <p:txBody>
          <a:bodyPr/>
          <a:lstStyle/>
          <a:p>
            <a:fld id="{E6AA5693-5562-46BF-BAF4-16238AB6C896}" type="slidenum">
              <a:rPr lang="de-DE" smtClean="0"/>
              <a:t>11</a:t>
            </a:fld>
            <a:endParaRPr lang="de-DE"/>
          </a:p>
        </p:txBody>
      </p:sp>
      <p:sp>
        <p:nvSpPr>
          <p:cNvPr id="3" name="Fußzeilenplatzhalter 2">
            <a:extLst>
              <a:ext uri="{FF2B5EF4-FFF2-40B4-BE49-F238E27FC236}">
                <a16:creationId xmlns:a16="http://schemas.microsoft.com/office/drawing/2014/main" id="{95C9E8CE-028E-4DAB-8962-1BC4E02F9835}"/>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12" name="Inhaltsplatzhalter 11">
            <a:extLst>
              <a:ext uri="{FF2B5EF4-FFF2-40B4-BE49-F238E27FC236}">
                <a16:creationId xmlns:a16="http://schemas.microsoft.com/office/drawing/2014/main" id="{0C00576F-2B32-4BB6-9567-9E2CD67706DA}"/>
              </a:ext>
            </a:extLst>
          </p:cNvPr>
          <p:cNvSpPr>
            <a:spLocks noGrp="1"/>
          </p:cNvSpPr>
          <p:nvPr>
            <p:ph idx="1"/>
          </p:nvPr>
        </p:nvSpPr>
        <p:spPr>
          <a:xfrm>
            <a:off x="446600" y="2224485"/>
            <a:ext cx="5385966" cy="2168524"/>
          </a:xfrm>
        </p:spPr>
        <p:txBody>
          <a:bodyPr/>
          <a:lstStyle/>
          <a:p>
            <a:r>
              <a:rPr lang="de-DE" b="1" dirty="0"/>
              <a:t>Deutschsprachige Studiengänge:</a:t>
            </a:r>
          </a:p>
          <a:p>
            <a:pPr lvl="3"/>
            <a:r>
              <a:rPr lang="de-DE" dirty="0"/>
              <a:t>Wintersemester (Start Oktober) bis zum</a:t>
            </a:r>
            <a:r>
              <a:rPr lang="de-DE" b="1" dirty="0"/>
              <a:t> 15. Mai</a:t>
            </a:r>
          </a:p>
          <a:p>
            <a:pPr lvl="3"/>
            <a:r>
              <a:rPr lang="de-DE" dirty="0"/>
              <a:t>Sommersemester (Start April) bis zum </a:t>
            </a:r>
            <a:r>
              <a:rPr lang="de-DE" b="1" dirty="0"/>
              <a:t>15. Januar</a:t>
            </a:r>
          </a:p>
          <a:p>
            <a:pPr marL="414000" lvl="3" indent="0">
              <a:buNone/>
            </a:pPr>
            <a:endParaRPr lang="de-DE" dirty="0"/>
          </a:p>
          <a:p>
            <a:r>
              <a:rPr lang="de-DE" b="1" dirty="0"/>
              <a:t>Englischsprachige Studiengänge :</a:t>
            </a:r>
          </a:p>
          <a:p>
            <a:pPr lvl="3"/>
            <a:r>
              <a:rPr lang="de-DE" dirty="0"/>
              <a:t>Wintersemester (Start Oktober) bis zum </a:t>
            </a:r>
            <a:r>
              <a:rPr lang="de-DE" b="1" dirty="0"/>
              <a:t>31. Mai</a:t>
            </a:r>
            <a:endParaRPr lang="de-DE" dirty="0"/>
          </a:p>
          <a:p>
            <a:pPr lvl="3"/>
            <a:r>
              <a:rPr lang="de-DE" dirty="0"/>
              <a:t>Sommersemester (Start April) bis zum </a:t>
            </a:r>
            <a:r>
              <a:rPr lang="de-DE" b="1" dirty="0"/>
              <a:t>30. November</a:t>
            </a:r>
          </a:p>
        </p:txBody>
      </p:sp>
      <p:sp>
        <p:nvSpPr>
          <p:cNvPr id="11" name="Titel 10">
            <a:extLst>
              <a:ext uri="{FF2B5EF4-FFF2-40B4-BE49-F238E27FC236}">
                <a16:creationId xmlns:a16="http://schemas.microsoft.com/office/drawing/2014/main" id="{242F0AA9-B3AD-4112-9F50-857707C90D43}"/>
              </a:ext>
            </a:extLst>
          </p:cNvPr>
          <p:cNvSpPr>
            <a:spLocks noGrp="1"/>
          </p:cNvSpPr>
          <p:nvPr>
            <p:ph type="title"/>
          </p:nvPr>
        </p:nvSpPr>
        <p:spPr/>
        <p:txBody>
          <a:bodyPr/>
          <a:lstStyle/>
          <a:p>
            <a:r>
              <a:rPr lang="de-DE" dirty="0"/>
              <a:t>Für die Bewerbung auf das Fachstudium gelten folgende </a:t>
            </a:r>
            <a:r>
              <a:rPr lang="de-DE" dirty="0">
                <a:hlinkClick r:id="rId2"/>
              </a:rPr>
              <a:t>Fristen</a:t>
            </a:r>
            <a:r>
              <a:rPr lang="de-DE" dirty="0"/>
              <a:t>:</a:t>
            </a:r>
          </a:p>
        </p:txBody>
      </p:sp>
    </p:spTree>
    <p:extLst>
      <p:ext uri="{BB962C8B-B14F-4D97-AF65-F5344CB8AC3E}">
        <p14:creationId xmlns:p14="http://schemas.microsoft.com/office/powerpoint/2010/main" val="231252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7479F7-1D36-49A3-9830-1AD34359428F}"/>
              </a:ext>
            </a:extLst>
          </p:cNvPr>
          <p:cNvSpPr>
            <a:spLocks noGrp="1"/>
          </p:cNvSpPr>
          <p:nvPr>
            <p:ph type="sldNum" sz="quarter" idx="12"/>
          </p:nvPr>
        </p:nvSpPr>
        <p:spPr/>
        <p:txBody>
          <a:bodyPr/>
          <a:lstStyle/>
          <a:p>
            <a:fld id="{E6AA5693-5562-46BF-BAF4-16238AB6C896}" type="slidenum">
              <a:rPr lang="de-DE" smtClean="0"/>
              <a:t>12</a:t>
            </a:fld>
            <a:endParaRPr lang="de-DE"/>
          </a:p>
        </p:txBody>
      </p:sp>
      <p:sp>
        <p:nvSpPr>
          <p:cNvPr id="3" name="Fußzeilenplatzhalter 2">
            <a:extLst>
              <a:ext uri="{FF2B5EF4-FFF2-40B4-BE49-F238E27FC236}">
                <a16:creationId xmlns:a16="http://schemas.microsoft.com/office/drawing/2014/main" id="{95C9E8CE-028E-4DAB-8962-1BC4E02F9835}"/>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12" name="Inhaltsplatzhalter 11">
            <a:extLst>
              <a:ext uri="{FF2B5EF4-FFF2-40B4-BE49-F238E27FC236}">
                <a16:creationId xmlns:a16="http://schemas.microsoft.com/office/drawing/2014/main" id="{0C00576F-2B32-4BB6-9567-9E2CD67706DA}"/>
              </a:ext>
            </a:extLst>
          </p:cNvPr>
          <p:cNvSpPr>
            <a:spLocks noGrp="1"/>
          </p:cNvSpPr>
          <p:nvPr>
            <p:ph idx="1"/>
          </p:nvPr>
        </p:nvSpPr>
        <p:spPr>
          <a:xfrm>
            <a:off x="446600" y="2224485"/>
            <a:ext cx="5385966" cy="2168524"/>
          </a:xfrm>
        </p:spPr>
        <p:txBody>
          <a:bodyPr/>
          <a:lstStyle/>
          <a:p>
            <a:r>
              <a:rPr lang="uk-UA" b="1" dirty="0"/>
              <a:t>Німецькомовні освітні програми:</a:t>
            </a:r>
            <a:endParaRPr lang="de-DE" b="1" dirty="0"/>
          </a:p>
          <a:p>
            <a:pPr lvl="3"/>
            <a:r>
              <a:rPr lang="ru-RU" dirty="0"/>
              <a:t>Зимовий семестр (початок у жовтні) до </a:t>
            </a:r>
            <a:r>
              <a:rPr lang="ru-RU" b="1" dirty="0"/>
              <a:t>15 травня</a:t>
            </a:r>
            <a:endParaRPr lang="de-DE" b="1" dirty="0"/>
          </a:p>
          <a:p>
            <a:pPr lvl="3"/>
            <a:r>
              <a:rPr lang="ru-RU" dirty="0"/>
              <a:t>Літній семестр (початок у квітні) до 15 </a:t>
            </a:r>
            <a:r>
              <a:rPr lang="ru-RU" b="1" dirty="0"/>
              <a:t>січня</a:t>
            </a:r>
          </a:p>
          <a:p>
            <a:pPr marL="414000" lvl="3" indent="0">
              <a:buNone/>
            </a:pPr>
            <a:endParaRPr lang="de-DE" b="1" dirty="0"/>
          </a:p>
          <a:p>
            <a:r>
              <a:rPr lang="uk-UA" b="1" dirty="0"/>
              <a:t>Англомовні освітні програми</a:t>
            </a:r>
            <a:r>
              <a:rPr lang="de-DE" b="1" dirty="0"/>
              <a:t>:</a:t>
            </a:r>
          </a:p>
          <a:p>
            <a:pPr lvl="3"/>
            <a:r>
              <a:rPr lang="ru-RU" dirty="0"/>
              <a:t>Зимовий семестр (початок у жовтні) до </a:t>
            </a:r>
            <a:r>
              <a:rPr lang="ru-RU" b="1" dirty="0"/>
              <a:t>31 травня</a:t>
            </a:r>
            <a:endParaRPr lang="de-DE" b="1" dirty="0"/>
          </a:p>
          <a:p>
            <a:pPr lvl="3"/>
            <a:r>
              <a:rPr lang="ru-RU" dirty="0"/>
              <a:t>Літній семестр (початок у квітні) до </a:t>
            </a:r>
            <a:r>
              <a:rPr lang="ru-RU" b="1" dirty="0"/>
              <a:t>30 листопада</a:t>
            </a:r>
          </a:p>
        </p:txBody>
      </p:sp>
      <p:sp>
        <p:nvSpPr>
          <p:cNvPr id="11" name="Titel 10">
            <a:extLst>
              <a:ext uri="{FF2B5EF4-FFF2-40B4-BE49-F238E27FC236}">
                <a16:creationId xmlns:a16="http://schemas.microsoft.com/office/drawing/2014/main" id="{242F0AA9-B3AD-4112-9F50-857707C90D43}"/>
              </a:ext>
            </a:extLst>
          </p:cNvPr>
          <p:cNvSpPr>
            <a:spLocks noGrp="1"/>
          </p:cNvSpPr>
          <p:nvPr>
            <p:ph type="title"/>
          </p:nvPr>
        </p:nvSpPr>
        <p:spPr/>
        <p:txBody>
          <a:bodyPr/>
          <a:lstStyle/>
          <a:p>
            <a:r>
              <a:rPr lang="ru-RU" dirty="0">
                <a:hlinkClick r:id="rId2"/>
              </a:rPr>
              <a:t>Терміни подачі заявок</a:t>
            </a:r>
            <a:r>
              <a:rPr lang="ru-RU" dirty="0"/>
              <a:t> на вступ до освітньої програми:</a:t>
            </a:r>
            <a:endParaRPr lang="de-DE" dirty="0"/>
          </a:p>
        </p:txBody>
      </p:sp>
    </p:spTree>
    <p:extLst>
      <p:ext uri="{BB962C8B-B14F-4D97-AF65-F5344CB8AC3E}">
        <p14:creationId xmlns:p14="http://schemas.microsoft.com/office/powerpoint/2010/main" val="16356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13</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864000"/>
          </a:xfrm>
        </p:spPr>
        <p:txBody>
          <a:bodyPr/>
          <a:lstStyle/>
          <a:p>
            <a:r>
              <a:rPr lang="de-DE" dirty="0"/>
              <a:t>Bewerbung auf einen DSH-Sprachkurs</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p:txBody>
          <a:bodyPr/>
          <a:lstStyle/>
          <a:p>
            <a:pPr marL="122400" lvl="4" indent="0">
              <a:buNone/>
            </a:pPr>
            <a:endParaRPr lang="de-DE" dirty="0"/>
          </a:p>
          <a:p>
            <a:pPr marL="122400" lvl="4" indent="0">
              <a:buNone/>
            </a:pPr>
            <a:r>
              <a:rPr lang="de-DE" b="1" dirty="0"/>
              <a:t>Fristen für die Bewerbung auf den Deutschkurs mit Beginn:</a:t>
            </a:r>
          </a:p>
          <a:p>
            <a:pPr lvl="3"/>
            <a:r>
              <a:rPr lang="de-DE" dirty="0"/>
              <a:t>Januar (1. Quartal) – bis zum 30. November</a:t>
            </a:r>
          </a:p>
          <a:p>
            <a:pPr lvl="3"/>
            <a:r>
              <a:rPr lang="de-DE" dirty="0"/>
              <a:t>April (2. Quartal) – bis zum 28. Februar</a:t>
            </a:r>
          </a:p>
          <a:p>
            <a:pPr lvl="3"/>
            <a:r>
              <a:rPr lang="de-DE" dirty="0"/>
              <a:t>Juli (3. Quartal) – bis zum 31. Mai</a:t>
            </a:r>
          </a:p>
          <a:p>
            <a:pPr lvl="3"/>
            <a:r>
              <a:rPr lang="de-DE" dirty="0"/>
              <a:t>Oktober (4. Quartal) – bis zum 31. August</a:t>
            </a:r>
          </a:p>
          <a:p>
            <a:pPr lvl="3"/>
            <a:endParaRPr lang="de-DE" dirty="0"/>
          </a:p>
          <a:p>
            <a:pPr marL="7200" lvl="1" indent="0">
              <a:buNone/>
            </a:pPr>
            <a:r>
              <a:rPr lang="de-DE" dirty="0">
                <a:solidFill>
                  <a:prstClr val="black"/>
                </a:solidFill>
              </a:rPr>
              <a:t>Bewerbung </a:t>
            </a:r>
            <a:r>
              <a:rPr lang="de-DE" u="sng" dirty="0">
                <a:solidFill>
                  <a:prstClr val="black"/>
                </a:solidFill>
              </a:rPr>
              <a:t>direkt</a:t>
            </a:r>
            <a:r>
              <a:rPr lang="de-DE" dirty="0">
                <a:solidFill>
                  <a:prstClr val="black"/>
                </a:solidFill>
              </a:rPr>
              <a:t> per Post an das International Office</a:t>
            </a:r>
          </a:p>
          <a:p>
            <a:pPr marL="414000" lvl="3" indent="0">
              <a:buNone/>
            </a:pPr>
            <a:endParaRPr lang="de-DE" dirty="0"/>
          </a:p>
        </p:txBody>
      </p:sp>
    </p:spTree>
    <p:extLst>
      <p:ext uri="{BB962C8B-B14F-4D97-AF65-F5344CB8AC3E}">
        <p14:creationId xmlns:p14="http://schemas.microsoft.com/office/powerpoint/2010/main" val="332074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14</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p:txBody>
          <a:bodyPr/>
          <a:lstStyle/>
          <a:p>
            <a:r>
              <a:rPr lang="uk-UA" dirty="0"/>
              <a:t>Заявка на курс </a:t>
            </a:r>
            <a:r>
              <a:rPr lang="de-DE" dirty="0"/>
              <a:t>DSH</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p:txBody>
          <a:bodyPr/>
          <a:lstStyle/>
          <a:p>
            <a:pPr marL="122400" lvl="4" indent="0">
              <a:buNone/>
            </a:pPr>
            <a:endParaRPr lang="de-DE" dirty="0"/>
          </a:p>
          <a:p>
            <a:pPr marL="122400" lvl="4" indent="0">
              <a:buNone/>
            </a:pPr>
            <a:r>
              <a:rPr lang="ru-RU" b="1" dirty="0"/>
              <a:t>Дедлайни подачі заявок на курс німецької мови із зазначенням дати початку:</a:t>
            </a:r>
            <a:endParaRPr lang="de-DE" b="1" dirty="0"/>
          </a:p>
          <a:p>
            <a:pPr lvl="3"/>
            <a:r>
              <a:rPr lang="ru-RU" dirty="0"/>
              <a:t>Січень (1-й квартал) - до 30 листопада</a:t>
            </a:r>
            <a:endParaRPr lang="de-DE" dirty="0"/>
          </a:p>
          <a:p>
            <a:pPr lvl="3"/>
            <a:r>
              <a:rPr lang="ru-RU" dirty="0"/>
              <a:t>Квітень (2-й квартал) - до 28 лютого</a:t>
            </a:r>
            <a:endParaRPr lang="de-DE" dirty="0"/>
          </a:p>
          <a:p>
            <a:pPr lvl="3"/>
            <a:r>
              <a:rPr lang="ru-RU" dirty="0"/>
              <a:t>Липень (3-й квартал) - до 31 травня</a:t>
            </a:r>
            <a:endParaRPr lang="de-DE" dirty="0"/>
          </a:p>
          <a:p>
            <a:pPr lvl="3"/>
            <a:r>
              <a:rPr lang="ru-RU" dirty="0"/>
              <a:t>Жовтень (4-й квартал) - до 31 серпня</a:t>
            </a:r>
            <a:endParaRPr lang="de-DE" dirty="0"/>
          </a:p>
          <a:p>
            <a:pPr lvl="3"/>
            <a:endParaRPr lang="de-DE" dirty="0"/>
          </a:p>
          <a:p>
            <a:pPr marL="7200" lvl="1" indent="0">
              <a:buNone/>
            </a:pPr>
            <a:r>
              <a:rPr lang="ru-RU" dirty="0">
                <a:solidFill>
                  <a:prstClr val="black"/>
                </a:solidFill>
              </a:rPr>
              <a:t>Заявка </a:t>
            </a:r>
            <a:r>
              <a:rPr lang="ru-RU" b="1" dirty="0">
                <a:solidFill>
                  <a:prstClr val="black"/>
                </a:solidFill>
              </a:rPr>
              <a:t>безпосередньо</a:t>
            </a:r>
            <a:r>
              <a:rPr lang="ru-RU" dirty="0">
                <a:solidFill>
                  <a:prstClr val="black"/>
                </a:solidFill>
              </a:rPr>
              <a:t> поштою до</a:t>
            </a:r>
            <a:r>
              <a:rPr lang="de-DE" dirty="0">
                <a:solidFill>
                  <a:prstClr val="black"/>
                </a:solidFill>
              </a:rPr>
              <a:t> International Office</a:t>
            </a:r>
          </a:p>
          <a:p>
            <a:pPr marL="414000" lvl="3" indent="0">
              <a:buNone/>
            </a:pPr>
            <a:endParaRPr lang="de-DE" dirty="0"/>
          </a:p>
        </p:txBody>
      </p:sp>
    </p:spTree>
    <p:extLst>
      <p:ext uri="{BB962C8B-B14F-4D97-AF65-F5344CB8AC3E}">
        <p14:creationId xmlns:p14="http://schemas.microsoft.com/office/powerpoint/2010/main" val="398113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15</a:t>
            </a:fld>
            <a:endParaRPr lang="de-DE"/>
          </a:p>
        </p:txBody>
      </p:sp>
      <p:sp>
        <p:nvSpPr>
          <p:cNvPr id="3" name="Fußzeilenplatzhalter 2"/>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Inhaltsplatzhalter 3"/>
          <p:cNvSpPr>
            <a:spLocks noGrp="1"/>
          </p:cNvSpPr>
          <p:nvPr>
            <p:ph idx="1"/>
          </p:nvPr>
        </p:nvSpPr>
        <p:spPr/>
        <p:txBody>
          <a:bodyPr/>
          <a:lstStyle/>
          <a:p>
            <a:pPr lvl="1"/>
            <a:r>
              <a:rPr lang="de-DE" dirty="0"/>
              <a:t>Semesterbeitrag WS 2024/25: 279,50 €/Semester = 6 Monate</a:t>
            </a:r>
          </a:p>
          <a:p>
            <a:pPr lvl="1"/>
            <a:r>
              <a:rPr lang="de-DE" dirty="0"/>
              <a:t>Gebühr Sprachkurs: 500,00 €/Quartal = 3 Monate</a:t>
            </a:r>
          </a:p>
          <a:p>
            <a:pPr lvl="1"/>
            <a:r>
              <a:rPr lang="de-DE" dirty="0"/>
              <a:t>Wohnung</a:t>
            </a:r>
          </a:p>
          <a:p>
            <a:pPr lvl="1"/>
            <a:r>
              <a:rPr lang="de-DE" dirty="0"/>
              <a:t>Lebensmittel</a:t>
            </a:r>
          </a:p>
          <a:p>
            <a:pPr lvl="1"/>
            <a:r>
              <a:rPr lang="de-DE" dirty="0"/>
              <a:t>Versicherungen</a:t>
            </a:r>
          </a:p>
          <a:p>
            <a:pPr lvl="1"/>
            <a:r>
              <a:rPr lang="de-DE" dirty="0"/>
              <a:t>GEMA Gebühren</a:t>
            </a:r>
          </a:p>
          <a:p>
            <a:pPr lvl="1"/>
            <a:r>
              <a:rPr lang="de-DE" dirty="0"/>
              <a:t>Vereinsmitgliedschaften</a:t>
            </a:r>
          </a:p>
          <a:p>
            <a:pPr lvl="1"/>
            <a:r>
              <a:rPr lang="de-DE" dirty="0" err="1"/>
              <a:t>etc</a:t>
            </a:r>
            <a:endParaRPr lang="de-DE" dirty="0"/>
          </a:p>
          <a:p>
            <a:endParaRPr lang="de-DE" dirty="0"/>
          </a:p>
        </p:txBody>
      </p:sp>
      <p:sp>
        <p:nvSpPr>
          <p:cNvPr id="5" name="Titel 4"/>
          <p:cNvSpPr>
            <a:spLocks noGrp="1"/>
          </p:cNvSpPr>
          <p:nvPr>
            <p:ph type="title"/>
          </p:nvPr>
        </p:nvSpPr>
        <p:spPr>
          <a:xfrm>
            <a:off x="422275" y="1246189"/>
            <a:ext cx="11349038" cy="514878"/>
          </a:xfrm>
        </p:spPr>
        <p:txBody>
          <a:bodyPr/>
          <a:lstStyle/>
          <a:p>
            <a:r>
              <a:rPr lang="de-DE" dirty="0"/>
              <a:t>Kosten</a:t>
            </a:r>
          </a:p>
        </p:txBody>
      </p:sp>
    </p:spTree>
    <p:extLst>
      <p:ext uri="{BB962C8B-B14F-4D97-AF65-F5344CB8AC3E}">
        <p14:creationId xmlns:p14="http://schemas.microsoft.com/office/powerpoint/2010/main" val="218948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16</a:t>
            </a:fld>
            <a:endParaRPr lang="de-DE"/>
          </a:p>
        </p:txBody>
      </p:sp>
      <p:sp>
        <p:nvSpPr>
          <p:cNvPr id="3" name="Fußzeilenplatzhalter 2"/>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Inhaltsplatzhalter 3"/>
          <p:cNvSpPr>
            <a:spLocks noGrp="1"/>
          </p:cNvSpPr>
          <p:nvPr>
            <p:ph idx="1"/>
          </p:nvPr>
        </p:nvSpPr>
        <p:spPr/>
        <p:txBody>
          <a:bodyPr/>
          <a:lstStyle/>
          <a:p>
            <a:pPr lvl="1"/>
            <a:r>
              <a:rPr lang="ru-RU" dirty="0"/>
              <a:t>Семестрова плата WS 2024/25: € 279.50/семестр = 6 місяців</a:t>
            </a:r>
            <a:endParaRPr lang="de-DE" dirty="0"/>
          </a:p>
          <a:p>
            <a:pPr lvl="1"/>
            <a:r>
              <a:rPr lang="ru-RU" dirty="0"/>
              <a:t>Вартість мовного курсу: 500,00 €/квартал = 3 місяці</a:t>
            </a:r>
            <a:endParaRPr lang="de-DE" dirty="0"/>
          </a:p>
          <a:p>
            <a:pPr lvl="1"/>
            <a:r>
              <a:rPr lang="uk-UA" dirty="0"/>
              <a:t>Житло</a:t>
            </a:r>
            <a:endParaRPr lang="de-DE" dirty="0"/>
          </a:p>
          <a:p>
            <a:pPr lvl="1"/>
            <a:r>
              <a:rPr lang="uk-UA" dirty="0"/>
              <a:t>Продукти харчування</a:t>
            </a:r>
            <a:endParaRPr lang="de-DE" dirty="0"/>
          </a:p>
          <a:p>
            <a:pPr lvl="1"/>
            <a:r>
              <a:rPr lang="uk-UA" dirty="0"/>
              <a:t>Страхування</a:t>
            </a:r>
            <a:endParaRPr lang="de-DE" dirty="0"/>
          </a:p>
          <a:p>
            <a:pPr lvl="1"/>
            <a:r>
              <a:rPr lang="uk-UA" dirty="0"/>
              <a:t>Збір за </a:t>
            </a:r>
            <a:r>
              <a:rPr lang="de-DE" dirty="0"/>
              <a:t>Rundfunk</a:t>
            </a:r>
          </a:p>
          <a:p>
            <a:pPr lvl="1"/>
            <a:r>
              <a:rPr lang="uk-UA" dirty="0"/>
              <a:t>Членство в різних організаціях</a:t>
            </a:r>
            <a:endParaRPr lang="de-DE" dirty="0"/>
          </a:p>
          <a:p>
            <a:pPr lvl="1"/>
            <a:r>
              <a:rPr lang="uk-UA" dirty="0"/>
              <a:t>Тощо</a:t>
            </a:r>
            <a:endParaRPr lang="de-DE" dirty="0"/>
          </a:p>
          <a:p>
            <a:endParaRPr lang="de-DE" dirty="0"/>
          </a:p>
        </p:txBody>
      </p:sp>
      <p:sp>
        <p:nvSpPr>
          <p:cNvPr id="5" name="Titel 4"/>
          <p:cNvSpPr>
            <a:spLocks noGrp="1"/>
          </p:cNvSpPr>
          <p:nvPr>
            <p:ph type="title"/>
          </p:nvPr>
        </p:nvSpPr>
        <p:spPr>
          <a:xfrm>
            <a:off x="422275" y="1246189"/>
            <a:ext cx="11349038" cy="514878"/>
          </a:xfrm>
        </p:spPr>
        <p:txBody>
          <a:bodyPr/>
          <a:lstStyle/>
          <a:p>
            <a:r>
              <a:rPr lang="uk-UA" dirty="0"/>
              <a:t>Витрати</a:t>
            </a:r>
            <a:endParaRPr lang="de-DE" dirty="0"/>
          </a:p>
        </p:txBody>
      </p:sp>
    </p:spTree>
    <p:extLst>
      <p:ext uri="{BB962C8B-B14F-4D97-AF65-F5344CB8AC3E}">
        <p14:creationId xmlns:p14="http://schemas.microsoft.com/office/powerpoint/2010/main" val="178038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17</a:t>
            </a:fld>
            <a:endParaRPr lang="de-DE"/>
          </a:p>
        </p:txBody>
      </p:sp>
      <p:sp>
        <p:nvSpPr>
          <p:cNvPr id="3" name="Fußzeilenplatzhalter 2"/>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Inhaltsplatzhalter 3"/>
          <p:cNvSpPr>
            <a:spLocks noGrp="1"/>
          </p:cNvSpPr>
          <p:nvPr>
            <p:ph idx="1"/>
          </p:nvPr>
        </p:nvSpPr>
        <p:spPr/>
        <p:txBody>
          <a:bodyPr/>
          <a:lstStyle/>
          <a:p>
            <a:pPr lvl="1"/>
            <a:r>
              <a:rPr lang="de-DE" dirty="0"/>
              <a:t>Eigene finanzielle Mittel</a:t>
            </a:r>
          </a:p>
          <a:p>
            <a:pPr lvl="1"/>
            <a:r>
              <a:rPr lang="de-DE" dirty="0"/>
              <a:t>BAföG</a:t>
            </a:r>
          </a:p>
          <a:p>
            <a:pPr lvl="1"/>
            <a:r>
              <a:rPr lang="de-DE" dirty="0"/>
              <a:t>Studienstarthilfe</a:t>
            </a:r>
          </a:p>
          <a:p>
            <a:pPr lvl="1"/>
            <a:r>
              <a:rPr lang="de-DE" dirty="0"/>
              <a:t>NRWege ins Studium Programm</a:t>
            </a:r>
          </a:p>
          <a:p>
            <a:pPr lvl="1"/>
            <a:r>
              <a:rPr lang="de-DE" dirty="0"/>
              <a:t>Allgemeine Stipendienprogramme </a:t>
            </a:r>
          </a:p>
          <a:p>
            <a:pPr marL="414000" lvl="3" indent="0">
              <a:buNone/>
            </a:pPr>
            <a:endParaRPr lang="de-DE" dirty="0"/>
          </a:p>
          <a:p>
            <a:endParaRPr lang="de-DE" dirty="0"/>
          </a:p>
        </p:txBody>
      </p:sp>
      <p:sp>
        <p:nvSpPr>
          <p:cNvPr id="5" name="Titel 4"/>
          <p:cNvSpPr>
            <a:spLocks noGrp="1"/>
          </p:cNvSpPr>
          <p:nvPr>
            <p:ph type="title"/>
          </p:nvPr>
        </p:nvSpPr>
        <p:spPr>
          <a:xfrm>
            <a:off x="422275" y="1246189"/>
            <a:ext cx="11349038" cy="514878"/>
          </a:xfrm>
        </p:spPr>
        <p:txBody>
          <a:bodyPr/>
          <a:lstStyle/>
          <a:p>
            <a:r>
              <a:rPr lang="de-DE" dirty="0"/>
              <a:t>Finanzierungsmöglichkeiten</a:t>
            </a:r>
          </a:p>
        </p:txBody>
      </p:sp>
    </p:spTree>
    <p:extLst>
      <p:ext uri="{BB962C8B-B14F-4D97-AF65-F5344CB8AC3E}">
        <p14:creationId xmlns:p14="http://schemas.microsoft.com/office/powerpoint/2010/main" val="152445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18</a:t>
            </a:fld>
            <a:endParaRPr lang="de-DE"/>
          </a:p>
        </p:txBody>
      </p:sp>
      <p:sp>
        <p:nvSpPr>
          <p:cNvPr id="3" name="Fußzeilenplatzhalter 2"/>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Inhaltsplatzhalter 3"/>
          <p:cNvSpPr>
            <a:spLocks noGrp="1"/>
          </p:cNvSpPr>
          <p:nvPr>
            <p:ph idx="1"/>
          </p:nvPr>
        </p:nvSpPr>
        <p:spPr/>
        <p:txBody>
          <a:bodyPr/>
          <a:lstStyle/>
          <a:p>
            <a:pPr lvl="1"/>
            <a:r>
              <a:rPr lang="uk-UA" dirty="0"/>
              <a:t>Власні кошти</a:t>
            </a:r>
          </a:p>
          <a:p>
            <a:pPr lvl="1"/>
            <a:r>
              <a:rPr lang="de-DE" dirty="0"/>
              <a:t>BAföG</a:t>
            </a:r>
          </a:p>
          <a:p>
            <a:pPr lvl="1"/>
            <a:r>
              <a:rPr lang="de-DE" dirty="0"/>
              <a:t>Studienstarthilfe</a:t>
            </a:r>
          </a:p>
          <a:p>
            <a:pPr lvl="1"/>
            <a:r>
              <a:rPr lang="de-DE" dirty="0"/>
              <a:t>NRWege ins Studium Programm</a:t>
            </a:r>
          </a:p>
          <a:p>
            <a:pPr lvl="1"/>
            <a:r>
              <a:rPr lang="uk-UA" dirty="0"/>
              <a:t>Загальні стипендіальні програми </a:t>
            </a:r>
            <a:endParaRPr lang="de-DE" dirty="0"/>
          </a:p>
          <a:p>
            <a:endParaRPr lang="de-DE" dirty="0"/>
          </a:p>
        </p:txBody>
      </p:sp>
      <p:sp>
        <p:nvSpPr>
          <p:cNvPr id="5" name="Titel 4"/>
          <p:cNvSpPr>
            <a:spLocks noGrp="1"/>
          </p:cNvSpPr>
          <p:nvPr>
            <p:ph type="title"/>
          </p:nvPr>
        </p:nvSpPr>
        <p:spPr>
          <a:xfrm>
            <a:off x="422275" y="1246189"/>
            <a:ext cx="11349038" cy="514878"/>
          </a:xfrm>
        </p:spPr>
        <p:txBody>
          <a:bodyPr/>
          <a:lstStyle/>
          <a:p>
            <a:r>
              <a:rPr lang="uk-UA" dirty="0"/>
              <a:t>Варіанти фінансування</a:t>
            </a:r>
            <a:endParaRPr lang="de-DE" dirty="0"/>
          </a:p>
        </p:txBody>
      </p:sp>
    </p:spTree>
    <p:extLst>
      <p:ext uri="{BB962C8B-B14F-4D97-AF65-F5344CB8AC3E}">
        <p14:creationId xmlns:p14="http://schemas.microsoft.com/office/powerpoint/2010/main" val="284779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A8EE30B-F8BB-8ADC-82D4-6FE091B657F3}"/>
              </a:ext>
            </a:extLst>
          </p:cNvPr>
          <p:cNvSpPr>
            <a:spLocks noGrp="1"/>
          </p:cNvSpPr>
          <p:nvPr>
            <p:ph type="sldNum" sz="quarter" idx="12"/>
          </p:nvPr>
        </p:nvSpPr>
        <p:spPr/>
        <p:txBody>
          <a:bodyPr/>
          <a:lstStyle/>
          <a:p>
            <a:fld id="{E6AA5693-5562-46BF-BAF4-16238AB6C896}" type="slidenum">
              <a:rPr lang="de-DE" smtClean="0"/>
              <a:t>19</a:t>
            </a:fld>
            <a:endParaRPr lang="de-DE"/>
          </a:p>
        </p:txBody>
      </p:sp>
      <p:sp>
        <p:nvSpPr>
          <p:cNvPr id="3" name="Fußzeilenplatzhalter 2">
            <a:extLst>
              <a:ext uri="{FF2B5EF4-FFF2-40B4-BE49-F238E27FC236}">
                <a16:creationId xmlns:a16="http://schemas.microsoft.com/office/drawing/2014/main" id="{4BB81221-EEC1-ADEC-55B8-DD0BD2BCB1F9}"/>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4" name="Titel 3">
            <a:extLst>
              <a:ext uri="{FF2B5EF4-FFF2-40B4-BE49-F238E27FC236}">
                <a16:creationId xmlns:a16="http://schemas.microsoft.com/office/drawing/2014/main" id="{FF277F59-9809-31D1-E4BF-EBEEEBFF4340}"/>
              </a:ext>
            </a:extLst>
          </p:cNvPr>
          <p:cNvSpPr>
            <a:spLocks noGrp="1"/>
          </p:cNvSpPr>
          <p:nvPr>
            <p:ph type="title"/>
          </p:nvPr>
        </p:nvSpPr>
        <p:spPr/>
        <p:txBody>
          <a:bodyPr/>
          <a:lstStyle/>
          <a:p>
            <a:r>
              <a:rPr lang="de-DE" dirty="0"/>
              <a:t>Bundesausbildungsförderungsgesetz (BAföG)</a:t>
            </a:r>
          </a:p>
        </p:txBody>
      </p:sp>
      <p:sp>
        <p:nvSpPr>
          <p:cNvPr id="5" name="Inhaltsplatzhalter 4">
            <a:extLst>
              <a:ext uri="{FF2B5EF4-FFF2-40B4-BE49-F238E27FC236}">
                <a16:creationId xmlns:a16="http://schemas.microsoft.com/office/drawing/2014/main" id="{5CCF6D45-28F0-2DA8-0C15-ED13090DED45}"/>
              </a:ext>
            </a:extLst>
          </p:cNvPr>
          <p:cNvSpPr>
            <a:spLocks noGrp="1"/>
          </p:cNvSpPr>
          <p:nvPr>
            <p:ph idx="13"/>
          </p:nvPr>
        </p:nvSpPr>
        <p:spPr/>
        <p:txBody>
          <a:bodyPr/>
          <a:lstStyle/>
          <a:p>
            <a:pPr lvl="1"/>
            <a:r>
              <a:rPr lang="de-DE" dirty="0"/>
              <a:t>Staatliches Förderprogramm in Deutschland</a:t>
            </a:r>
          </a:p>
          <a:p>
            <a:pPr lvl="1"/>
            <a:r>
              <a:rPr lang="de-DE" dirty="0"/>
              <a:t>soll sicherstellen, dass alle jungen Menschen unabhängig von ihrer finanziellen Situation eine Ausbildung oder ein Studium absolvieren können</a:t>
            </a:r>
          </a:p>
          <a:p>
            <a:pPr lvl="1"/>
            <a:r>
              <a:rPr lang="de-DE" dirty="0"/>
              <a:t>Höhe der Förderung richtet sich nach dem Einkommen der Eltern und dem eigenen Bedarf (max. 992 €/Monat, ab 10/2024)</a:t>
            </a:r>
          </a:p>
          <a:p>
            <a:pPr lvl="1"/>
            <a:r>
              <a:rPr lang="de-DE" dirty="0"/>
              <a:t>Unterstützung wird zur einen Hälfte als Zuschuss und zur anderen Hälfte als zinsfreies Darlehen gewährt</a:t>
            </a:r>
          </a:p>
          <a:p>
            <a:pPr lvl="1"/>
            <a:r>
              <a:rPr lang="de-DE" dirty="0"/>
              <a:t>Darlehn muss erst nach dem Studium ab bestimmter Verdienstgrenze zurückgezahlt werden</a:t>
            </a:r>
          </a:p>
          <a:p>
            <a:pPr lvl="1"/>
            <a:r>
              <a:rPr lang="de-DE" dirty="0"/>
              <a:t>BAföG Antrag erst mit Zulassung zum Fachstudium möglich.</a:t>
            </a:r>
          </a:p>
          <a:p>
            <a:endParaRPr lang="de-DE" dirty="0"/>
          </a:p>
          <a:p>
            <a:r>
              <a:rPr lang="de-DE" dirty="0"/>
              <a:t>Antragsstelle für Studierende der Universität Paderborn: </a:t>
            </a:r>
            <a:r>
              <a:rPr lang="de-DE" dirty="0">
                <a:hlinkClick r:id="rId2"/>
              </a:rPr>
              <a:t>Studierendenwerk Paderborn</a:t>
            </a:r>
            <a:endParaRPr lang="de-DE" dirty="0"/>
          </a:p>
        </p:txBody>
      </p:sp>
    </p:spTree>
    <p:extLst>
      <p:ext uri="{BB962C8B-B14F-4D97-AF65-F5344CB8AC3E}">
        <p14:creationId xmlns:p14="http://schemas.microsoft.com/office/powerpoint/2010/main" val="126227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kaler Textplatzhalter 11">
            <a:extLst>
              <a:ext uri="{FF2B5EF4-FFF2-40B4-BE49-F238E27FC236}">
                <a16:creationId xmlns:a16="http://schemas.microsoft.com/office/drawing/2014/main" id="{AF9579DF-13CE-438A-92D7-6CA04DE42648}"/>
              </a:ext>
            </a:extLst>
          </p:cNvPr>
          <p:cNvSpPr>
            <a:spLocks noGrp="1"/>
          </p:cNvSpPr>
          <p:nvPr>
            <p:ph type="body" orient="vert" idx="12"/>
          </p:nvPr>
        </p:nvSpPr>
        <p:spPr/>
        <p:txBody>
          <a:bodyPr/>
          <a:lstStyle/>
          <a:p>
            <a:r>
              <a:rPr lang="de-DE" dirty="0"/>
              <a:t>Volker Verhoff, Koordinator geflüchtete Studierende ∙ 15. August 2024</a:t>
            </a:r>
          </a:p>
        </p:txBody>
      </p:sp>
      <p:sp>
        <p:nvSpPr>
          <p:cNvPr id="11" name="Untertitel 10">
            <a:extLst>
              <a:ext uri="{FF2B5EF4-FFF2-40B4-BE49-F238E27FC236}">
                <a16:creationId xmlns:a16="http://schemas.microsoft.com/office/drawing/2014/main" id="{41ADDCE2-791E-438B-94DF-C2883A794205}"/>
              </a:ext>
            </a:extLst>
          </p:cNvPr>
          <p:cNvSpPr>
            <a:spLocks noGrp="1"/>
          </p:cNvSpPr>
          <p:nvPr>
            <p:ph type="subTitle" idx="1"/>
          </p:nvPr>
        </p:nvSpPr>
        <p:spPr/>
        <p:txBody>
          <a:bodyPr/>
          <a:lstStyle/>
          <a:p>
            <a:br>
              <a:rPr lang="de-DE" dirty="0"/>
            </a:br>
            <a:r>
              <a:rPr lang="uk-UA" dirty="0"/>
              <a:t>Інформаційний захід для біженців</a:t>
            </a:r>
            <a:endParaRPr lang="de-DE" dirty="0"/>
          </a:p>
        </p:txBody>
      </p:sp>
      <p:sp>
        <p:nvSpPr>
          <p:cNvPr id="10" name="Titel 9">
            <a:extLst>
              <a:ext uri="{FF2B5EF4-FFF2-40B4-BE49-F238E27FC236}">
                <a16:creationId xmlns:a16="http://schemas.microsoft.com/office/drawing/2014/main" id="{89839E57-5BB0-4C23-85DA-4F47750B1C9C}"/>
              </a:ext>
            </a:extLst>
          </p:cNvPr>
          <p:cNvSpPr>
            <a:spLocks noGrp="1"/>
          </p:cNvSpPr>
          <p:nvPr>
            <p:ph type="ctrTitle"/>
          </p:nvPr>
        </p:nvSpPr>
        <p:spPr/>
        <p:txBody>
          <a:bodyPr/>
          <a:lstStyle/>
          <a:p>
            <a:r>
              <a:rPr lang="uk-UA" dirty="0"/>
              <a:t>Розпочати навчання </a:t>
            </a:r>
            <a:br>
              <a:rPr lang="uk-UA" dirty="0"/>
            </a:br>
            <a:r>
              <a:rPr lang="uk-UA" dirty="0"/>
              <a:t>просто</a:t>
            </a:r>
            <a:endParaRPr lang="de-DE" dirty="0"/>
          </a:p>
        </p:txBody>
      </p:sp>
      <p:sp>
        <p:nvSpPr>
          <p:cNvPr id="6" name="Foliennummernplatzhalter 5">
            <a:extLst>
              <a:ext uri="{FF2B5EF4-FFF2-40B4-BE49-F238E27FC236}">
                <a16:creationId xmlns:a16="http://schemas.microsoft.com/office/drawing/2014/main" id="{A777F561-FDA3-4817-B83A-E96012EC011A}"/>
              </a:ext>
            </a:extLst>
          </p:cNvPr>
          <p:cNvSpPr>
            <a:spLocks noGrp="1"/>
          </p:cNvSpPr>
          <p:nvPr>
            <p:ph type="sldNum" sz="quarter" idx="11"/>
          </p:nvPr>
        </p:nvSpPr>
        <p:spPr/>
        <p:txBody>
          <a:bodyPr/>
          <a:lstStyle/>
          <a:p>
            <a:fld id="{11DE32AD-F86D-4804-839F-80A6732D429D}" type="slidenum">
              <a:rPr lang="de-DE" smtClean="0"/>
              <a:pPr/>
              <a:t>2</a:t>
            </a:fld>
            <a:endParaRPr lang="de-DE" dirty="0"/>
          </a:p>
        </p:txBody>
      </p:sp>
      <p:sp>
        <p:nvSpPr>
          <p:cNvPr id="7" name="Fußzeilenplatzhalter 6">
            <a:extLst>
              <a:ext uri="{FF2B5EF4-FFF2-40B4-BE49-F238E27FC236}">
                <a16:creationId xmlns:a16="http://schemas.microsoft.com/office/drawing/2014/main" id="{C057948F-95F4-4727-8CA0-E36AB316B106}"/>
              </a:ext>
            </a:extLst>
          </p:cNvPr>
          <p:cNvSpPr>
            <a:spLocks noGrp="1"/>
          </p:cNvSpPr>
          <p:nvPr>
            <p:ph type="ftr" sz="quarter" idx="10"/>
          </p:nvPr>
        </p:nvSpPr>
        <p:spPr/>
        <p:txBody>
          <a:bodyPr/>
          <a:lstStyle/>
          <a:p>
            <a:r>
              <a:rPr lang="de-DE"/>
              <a:t>Volker Verhoff, Koordinator geflüchtete Studierende ∙ Studienbeginn leicht gemacht ∙ 15. August 2024</a:t>
            </a:r>
            <a:endParaRPr lang="de-DE" dirty="0"/>
          </a:p>
        </p:txBody>
      </p:sp>
      <p:pic>
        <p:nvPicPr>
          <p:cNvPr id="5" name="Bildplatzhalter 4">
            <a:extLst>
              <a:ext uri="{FF2B5EF4-FFF2-40B4-BE49-F238E27FC236}">
                <a16:creationId xmlns:a16="http://schemas.microsoft.com/office/drawing/2014/main" id="{FE7DD797-A6DE-463D-AEC7-9B98FB889A09}"/>
              </a:ext>
            </a:extLst>
          </p:cNvPr>
          <p:cNvPicPr>
            <a:picLocks noGrp="1" noChangeAspect="1"/>
          </p:cNvPicPr>
          <p:nvPr>
            <p:ph type="pic" sz="quarter" idx="13"/>
          </p:nvPr>
        </p:nvPicPr>
        <p:blipFill rotWithShape="1">
          <a:blip r:embed="rId2"/>
          <a:srcRect l="5735" t="14345" b="6121"/>
          <a:stretch/>
        </p:blipFill>
        <p:spPr>
          <a:xfrm>
            <a:off x="0" y="0"/>
            <a:ext cx="12192000" cy="6858000"/>
          </a:xfrm>
        </p:spPr>
      </p:pic>
    </p:spTree>
    <p:extLst>
      <p:ext uri="{BB962C8B-B14F-4D97-AF65-F5344CB8AC3E}">
        <p14:creationId xmlns:p14="http://schemas.microsoft.com/office/powerpoint/2010/main" val="148234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A8EE30B-F8BB-8ADC-82D4-6FE091B657F3}"/>
              </a:ext>
            </a:extLst>
          </p:cNvPr>
          <p:cNvSpPr>
            <a:spLocks noGrp="1"/>
          </p:cNvSpPr>
          <p:nvPr>
            <p:ph type="sldNum" sz="quarter" idx="12"/>
          </p:nvPr>
        </p:nvSpPr>
        <p:spPr/>
        <p:txBody>
          <a:bodyPr/>
          <a:lstStyle/>
          <a:p>
            <a:fld id="{E6AA5693-5562-46BF-BAF4-16238AB6C896}" type="slidenum">
              <a:rPr lang="de-DE" smtClean="0"/>
              <a:t>20</a:t>
            </a:fld>
            <a:endParaRPr lang="de-DE"/>
          </a:p>
        </p:txBody>
      </p:sp>
      <p:sp>
        <p:nvSpPr>
          <p:cNvPr id="3" name="Fußzeilenplatzhalter 2">
            <a:extLst>
              <a:ext uri="{FF2B5EF4-FFF2-40B4-BE49-F238E27FC236}">
                <a16:creationId xmlns:a16="http://schemas.microsoft.com/office/drawing/2014/main" id="{4BB81221-EEC1-ADEC-55B8-DD0BD2BCB1F9}"/>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4" name="Titel 3">
            <a:extLst>
              <a:ext uri="{FF2B5EF4-FFF2-40B4-BE49-F238E27FC236}">
                <a16:creationId xmlns:a16="http://schemas.microsoft.com/office/drawing/2014/main" id="{FF277F59-9809-31D1-E4BF-EBEEEBFF4340}"/>
              </a:ext>
            </a:extLst>
          </p:cNvPr>
          <p:cNvSpPr>
            <a:spLocks noGrp="1"/>
          </p:cNvSpPr>
          <p:nvPr>
            <p:ph type="title"/>
          </p:nvPr>
        </p:nvSpPr>
        <p:spPr/>
        <p:txBody>
          <a:bodyPr/>
          <a:lstStyle/>
          <a:p>
            <a:r>
              <a:rPr lang="de-DE" dirty="0"/>
              <a:t>Bundesausbildungsförderungsgesetz (BAföG)</a:t>
            </a:r>
          </a:p>
        </p:txBody>
      </p:sp>
      <p:sp>
        <p:nvSpPr>
          <p:cNvPr id="5" name="Inhaltsplatzhalter 4">
            <a:extLst>
              <a:ext uri="{FF2B5EF4-FFF2-40B4-BE49-F238E27FC236}">
                <a16:creationId xmlns:a16="http://schemas.microsoft.com/office/drawing/2014/main" id="{5CCF6D45-28F0-2DA8-0C15-ED13090DED45}"/>
              </a:ext>
            </a:extLst>
          </p:cNvPr>
          <p:cNvSpPr>
            <a:spLocks noGrp="1"/>
          </p:cNvSpPr>
          <p:nvPr>
            <p:ph idx="13"/>
          </p:nvPr>
        </p:nvSpPr>
        <p:spPr/>
        <p:txBody>
          <a:bodyPr/>
          <a:lstStyle/>
          <a:p>
            <a:pPr lvl="1"/>
            <a:r>
              <a:rPr lang="ru-RU" dirty="0"/>
              <a:t>Державна програма підтримки в Німеччині</a:t>
            </a:r>
            <a:endParaRPr lang="de-DE" dirty="0"/>
          </a:p>
          <a:p>
            <a:pPr lvl="1"/>
            <a:r>
              <a:rPr lang="ru-RU" dirty="0"/>
              <a:t>має на меті надати можливість усім молодим людям отримати професійну освіту або здобути ступінь незалежно від їхнього фінансового становища.</a:t>
            </a:r>
            <a:endParaRPr lang="de-DE" dirty="0"/>
          </a:p>
          <a:p>
            <a:pPr lvl="1"/>
            <a:r>
              <a:rPr lang="uk-UA" dirty="0"/>
              <a:t>Розмір фінансування залежить від доходу батьків та їхніх власних потреб (макс. 992 євро/місяць, з 10/2024</a:t>
            </a:r>
            <a:r>
              <a:rPr lang="de-DE" dirty="0"/>
              <a:t>)</a:t>
            </a:r>
          </a:p>
          <a:p>
            <a:pPr lvl="1"/>
            <a:r>
              <a:rPr lang="ru-RU" dirty="0"/>
              <a:t>Половина підтримки надається у вигляді гранту, а друга половина - у вигляді безвідсоткової позики</a:t>
            </a:r>
            <a:endParaRPr lang="de-DE" dirty="0"/>
          </a:p>
          <a:p>
            <a:pPr lvl="1"/>
            <a:r>
              <a:rPr lang="ru-RU" dirty="0"/>
              <a:t>Кредит потрібно погашати лише після закінчення навчання за програмою після досягнення певного рівня заробітку.</a:t>
            </a:r>
            <a:endParaRPr lang="uk-UA" dirty="0"/>
          </a:p>
          <a:p>
            <a:pPr lvl="1"/>
            <a:r>
              <a:rPr lang="ru-RU" dirty="0"/>
              <a:t>Заява на отримання BAföG можлива лише за умови вступу на освітню програму</a:t>
            </a:r>
            <a:r>
              <a:rPr lang="de-DE" dirty="0"/>
              <a:t>.</a:t>
            </a:r>
          </a:p>
          <a:p>
            <a:endParaRPr lang="de-DE" dirty="0"/>
          </a:p>
          <a:p>
            <a:r>
              <a:rPr lang="ru-RU" dirty="0"/>
              <a:t>Центр реєстрації заявок для студентів Університету Падерборн</a:t>
            </a:r>
            <a:r>
              <a:rPr lang="de-DE" dirty="0"/>
              <a:t>: </a:t>
            </a:r>
            <a:r>
              <a:rPr lang="de-DE" dirty="0">
                <a:hlinkClick r:id="rId2"/>
              </a:rPr>
              <a:t>Studierendenwerk Paderborn</a:t>
            </a:r>
            <a:endParaRPr lang="de-DE" dirty="0"/>
          </a:p>
        </p:txBody>
      </p:sp>
    </p:spTree>
    <p:extLst>
      <p:ext uri="{BB962C8B-B14F-4D97-AF65-F5344CB8AC3E}">
        <p14:creationId xmlns:p14="http://schemas.microsoft.com/office/powerpoint/2010/main" val="69376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21</a:t>
            </a:fld>
            <a:endParaRPr lang="de-DE"/>
          </a:p>
        </p:txBody>
      </p:sp>
      <p:sp>
        <p:nvSpPr>
          <p:cNvPr id="3" name="Fußzeilenplatzhalter 2"/>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Titel 3"/>
          <p:cNvSpPr>
            <a:spLocks noGrp="1"/>
          </p:cNvSpPr>
          <p:nvPr>
            <p:ph type="title"/>
          </p:nvPr>
        </p:nvSpPr>
        <p:spPr/>
        <p:txBody>
          <a:bodyPr/>
          <a:lstStyle/>
          <a:p>
            <a:r>
              <a:rPr lang="de-DE" dirty="0"/>
              <a:t>Studienstarthilfe</a:t>
            </a:r>
          </a:p>
        </p:txBody>
      </p:sp>
      <p:sp>
        <p:nvSpPr>
          <p:cNvPr id="5" name="Inhaltsplatzhalter 4"/>
          <p:cNvSpPr>
            <a:spLocks noGrp="1"/>
          </p:cNvSpPr>
          <p:nvPr>
            <p:ph idx="13"/>
          </p:nvPr>
        </p:nvSpPr>
        <p:spPr/>
        <p:txBody>
          <a:bodyPr/>
          <a:lstStyle/>
          <a:p>
            <a:pPr marL="285750" indent="-285750">
              <a:buFontTx/>
              <a:buChar char="-"/>
            </a:pPr>
            <a:r>
              <a:rPr lang="de-DE" u="sng" dirty="0"/>
              <a:t>Einmalige</a:t>
            </a:r>
            <a:r>
              <a:rPr lang="de-DE" dirty="0"/>
              <a:t> Hilfe in Höhe von 1.000 Euro </a:t>
            </a:r>
            <a:endParaRPr lang="uk-UA" dirty="0"/>
          </a:p>
          <a:p>
            <a:r>
              <a:rPr lang="uk-UA" dirty="0"/>
              <a:t>     </a:t>
            </a:r>
            <a:r>
              <a:rPr lang="de-DE" dirty="0"/>
              <a:t>(u.a. für Anschaffung von Lehrmaterialien oder die Zahlung einer Mietkaution)</a:t>
            </a:r>
          </a:p>
          <a:p>
            <a:pPr marL="285750" indent="-285750">
              <a:buFontTx/>
              <a:buChar char="-"/>
            </a:pPr>
            <a:r>
              <a:rPr lang="de-DE" dirty="0"/>
              <a:t>Wird als Zuschuss gewährt und muss nicht zurückgezahlt werden. </a:t>
            </a:r>
          </a:p>
          <a:p>
            <a:pPr marL="285750" indent="-285750">
              <a:buFontTx/>
              <a:buChar char="-"/>
            </a:pPr>
            <a:r>
              <a:rPr lang="de-DE" dirty="0"/>
              <a:t>Nur für junge Menschen unter 25 Jahren</a:t>
            </a:r>
          </a:p>
          <a:p>
            <a:pPr marL="285750" indent="-285750">
              <a:buFontTx/>
              <a:buChar char="-"/>
            </a:pPr>
            <a:r>
              <a:rPr lang="de-DE" dirty="0"/>
              <a:t>Nur bei vorherigem Bezug von bestimmten Sozialleistungen (u.a. Bürgergeld, Wohngeld, Leistungen nach dem Asylbewerberleistungsgesetz, Kinderzuschlag) </a:t>
            </a:r>
          </a:p>
        </p:txBody>
      </p:sp>
    </p:spTree>
    <p:extLst>
      <p:ext uri="{BB962C8B-B14F-4D97-AF65-F5344CB8AC3E}">
        <p14:creationId xmlns:p14="http://schemas.microsoft.com/office/powerpoint/2010/main" val="165670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22</a:t>
            </a:fld>
            <a:endParaRPr lang="de-DE"/>
          </a:p>
        </p:txBody>
      </p:sp>
      <p:sp>
        <p:nvSpPr>
          <p:cNvPr id="3" name="Fußzeilenplatzhalter 2"/>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Titel 3"/>
          <p:cNvSpPr>
            <a:spLocks noGrp="1"/>
          </p:cNvSpPr>
          <p:nvPr>
            <p:ph type="title"/>
          </p:nvPr>
        </p:nvSpPr>
        <p:spPr/>
        <p:txBody>
          <a:bodyPr/>
          <a:lstStyle/>
          <a:p>
            <a:r>
              <a:rPr lang="uk-UA" dirty="0"/>
              <a:t>Допомога на старті навчання</a:t>
            </a:r>
            <a:endParaRPr lang="de-DE" dirty="0"/>
          </a:p>
        </p:txBody>
      </p:sp>
      <p:sp>
        <p:nvSpPr>
          <p:cNvPr id="5" name="Inhaltsplatzhalter 4"/>
          <p:cNvSpPr>
            <a:spLocks noGrp="1"/>
          </p:cNvSpPr>
          <p:nvPr>
            <p:ph idx="13"/>
          </p:nvPr>
        </p:nvSpPr>
        <p:spPr/>
        <p:txBody>
          <a:bodyPr/>
          <a:lstStyle/>
          <a:p>
            <a:pPr marL="285750" indent="-285750">
              <a:buFontTx/>
              <a:buChar char="-"/>
            </a:pPr>
            <a:r>
              <a:rPr lang="ru-RU" u="sng" dirty="0"/>
              <a:t>Одноразова </a:t>
            </a:r>
            <a:r>
              <a:rPr lang="ru-RU" dirty="0"/>
              <a:t>допомога в розмірі 1 000 євро 	</a:t>
            </a:r>
          </a:p>
          <a:p>
            <a:pPr lvl="7" indent="0">
              <a:buNone/>
            </a:pPr>
            <a:r>
              <a:rPr lang="ru-RU" dirty="0"/>
              <a:t>		(наприклад, на придбання навчальних матеріалів або оплату депозиту за оренду житла)</a:t>
            </a:r>
          </a:p>
          <a:p>
            <a:pPr marL="285750" indent="-285750">
              <a:buFontTx/>
              <a:buChar char="-"/>
            </a:pPr>
            <a:r>
              <a:rPr lang="ru-RU" dirty="0"/>
              <a:t>Надається як субсидія і не підлягає поверненню. </a:t>
            </a:r>
          </a:p>
          <a:p>
            <a:pPr marL="285750" indent="-285750">
              <a:buFontTx/>
              <a:buChar char="-"/>
            </a:pPr>
            <a:r>
              <a:rPr lang="ru-RU" dirty="0"/>
              <a:t>Тільки для молодих людей віком до 25 років</a:t>
            </a:r>
          </a:p>
          <a:p>
            <a:pPr marL="285750" indent="-285750">
              <a:buFontTx/>
              <a:buChar char="-"/>
            </a:pPr>
            <a:r>
              <a:rPr lang="uk-UA" dirty="0"/>
              <a:t>Тільки якщо ви раніше отримували певні соціальні виплати (наприклад, </a:t>
            </a:r>
            <a:r>
              <a:rPr lang="de-DE" dirty="0"/>
              <a:t>Bürgergeld, Wohngeld, Leistungen nach dem Asylbewerberleistungsgesetz, Kinderzuschlag) </a:t>
            </a:r>
          </a:p>
        </p:txBody>
      </p:sp>
    </p:spTree>
    <p:extLst>
      <p:ext uri="{BB962C8B-B14F-4D97-AF65-F5344CB8AC3E}">
        <p14:creationId xmlns:p14="http://schemas.microsoft.com/office/powerpoint/2010/main" val="1655773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23</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0687" y="2744802"/>
            <a:ext cx="11349038" cy="3249211"/>
          </a:xfrm>
        </p:spPr>
        <p:txBody>
          <a:bodyPr/>
          <a:lstStyle/>
          <a:p>
            <a:pPr marL="0" lvl="1" indent="0">
              <a:buNone/>
            </a:pPr>
            <a:r>
              <a:rPr lang="de-DE" b="1" dirty="0"/>
              <a:t>Allgemeine Voraussetzungen</a:t>
            </a:r>
            <a:r>
              <a:rPr lang="uk-UA" b="1" dirty="0"/>
              <a:t> </a:t>
            </a:r>
            <a:r>
              <a:rPr lang="de-DE" b="1" dirty="0"/>
              <a:t>für eine Bewerbung:</a:t>
            </a:r>
          </a:p>
          <a:p>
            <a:pPr marL="0" lvl="1" indent="0">
              <a:buNone/>
            </a:pPr>
            <a:endParaRPr lang="de-DE" dirty="0"/>
          </a:p>
          <a:p>
            <a:pPr lvl="1"/>
            <a:r>
              <a:rPr lang="de-DE" dirty="0"/>
              <a:t>HZB im Ausland erworben </a:t>
            </a:r>
          </a:p>
          <a:p>
            <a:pPr lvl="1"/>
            <a:r>
              <a:rPr lang="de-DE" dirty="0"/>
              <a:t>Eine Erstentscheidung des BAMF vorliegt </a:t>
            </a:r>
            <a:r>
              <a:rPr lang="de-DE" b="1" dirty="0"/>
              <a:t>oder</a:t>
            </a:r>
          </a:p>
          <a:p>
            <a:pPr lvl="1"/>
            <a:r>
              <a:rPr lang="de-DE" dirty="0"/>
              <a:t>Sie zum vorübergehenden Schutz </a:t>
            </a:r>
            <a:r>
              <a:rPr lang="de-DE" b="1" dirty="0"/>
              <a:t>oder</a:t>
            </a:r>
            <a:r>
              <a:rPr lang="de-DE" dirty="0"/>
              <a:t> aus humanitären Gründen aufgenommen worden sind </a:t>
            </a:r>
            <a:r>
              <a:rPr lang="de-DE" b="1" dirty="0"/>
              <a:t>oder</a:t>
            </a:r>
          </a:p>
          <a:p>
            <a:pPr lvl="1"/>
            <a:r>
              <a:rPr lang="de-DE" dirty="0"/>
              <a:t>Die Person aus dem Ausland aufgenommen wurde </a:t>
            </a:r>
            <a:r>
              <a:rPr lang="de-DE" b="1" dirty="0"/>
              <a:t>und</a:t>
            </a:r>
            <a:r>
              <a:rPr lang="de-DE" dirty="0"/>
              <a:t> keine vollziehbare Ausreisepflicht besteht</a:t>
            </a:r>
          </a:p>
          <a:p>
            <a:pPr lvl="1"/>
            <a:r>
              <a:rPr lang="de-DE" dirty="0"/>
              <a:t>Die Person noch keine Niederlassungserlaubnis oder schon eine deutsche Staatsbürgerschaft besitzt</a:t>
            </a:r>
          </a:p>
          <a:p>
            <a:pPr lvl="1"/>
            <a:r>
              <a:rPr lang="de-DE" dirty="0"/>
              <a:t>Die Einreise nicht länger als 5 Jahre zurück liegt, bevor eine Erstförderung durch NRWege ins Studium oder Bundesprogramm </a:t>
            </a:r>
            <a:r>
              <a:rPr lang="de-DE" dirty="0" err="1"/>
              <a:t>Integra</a:t>
            </a:r>
            <a:r>
              <a:rPr lang="de-DE" dirty="0"/>
              <a:t> erfolgt ist</a:t>
            </a:r>
          </a:p>
          <a:p>
            <a:pPr lvl="2"/>
            <a:endParaRPr lang="uk-UA" sz="1800" dirty="0"/>
          </a:p>
          <a:p>
            <a:endParaRPr lang="de-DE" sz="2000" dirty="0"/>
          </a:p>
          <a:p>
            <a:pPr lvl="2"/>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0687" y="1246189"/>
            <a:ext cx="11349038" cy="514878"/>
          </a:xfrm>
        </p:spPr>
        <p:txBody>
          <a:bodyPr/>
          <a:lstStyle/>
          <a:p>
            <a:r>
              <a:rPr lang="de-DE" dirty="0"/>
              <a:t>NRWege ins Studium Programm</a:t>
            </a:r>
          </a:p>
        </p:txBody>
      </p:sp>
      <p:sp>
        <p:nvSpPr>
          <p:cNvPr id="3" name="Rechteck 2">
            <a:extLst>
              <a:ext uri="{FF2B5EF4-FFF2-40B4-BE49-F238E27FC236}">
                <a16:creationId xmlns:a16="http://schemas.microsoft.com/office/drawing/2014/main" id="{55CD4822-4312-8C61-01C7-E428580BD82D}"/>
              </a:ext>
            </a:extLst>
          </p:cNvPr>
          <p:cNvSpPr/>
          <p:nvPr/>
        </p:nvSpPr>
        <p:spPr>
          <a:xfrm>
            <a:off x="2016369" y="300229"/>
            <a:ext cx="45719" cy="6799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Onlinebild-Platzhalter 10">
            <a:extLst>
              <a:ext uri="{FF2B5EF4-FFF2-40B4-BE49-F238E27FC236}">
                <a16:creationId xmlns:a16="http://schemas.microsoft.com/office/drawing/2014/main" id="{EC8E99C0-052E-4FA7-A351-2551AFB1C3F6}"/>
              </a:ext>
            </a:extLst>
          </p:cNvPr>
          <p:cNvPicPr>
            <a:picLocks noChangeAspect="1"/>
          </p:cNvPicPr>
          <p:nvPr/>
        </p:nvPicPr>
        <p:blipFill>
          <a:blip r:embed="rId2"/>
          <a:stretch>
            <a:fillRect/>
          </a:stretch>
        </p:blipFill>
        <p:spPr>
          <a:xfrm>
            <a:off x="8906933" y="1879420"/>
            <a:ext cx="1922777" cy="479684"/>
          </a:xfrm>
          <a:prstGeom prst="rect">
            <a:avLst/>
          </a:prstGeom>
        </p:spPr>
      </p:pic>
      <p:sp>
        <p:nvSpPr>
          <p:cNvPr id="9" name="Rechteck 8">
            <a:extLst>
              <a:ext uri="{FF2B5EF4-FFF2-40B4-BE49-F238E27FC236}">
                <a16:creationId xmlns:a16="http://schemas.microsoft.com/office/drawing/2014/main" id="{9CF86773-5558-4E32-9524-AE3C505593A0}"/>
              </a:ext>
            </a:extLst>
          </p:cNvPr>
          <p:cNvSpPr/>
          <p:nvPr/>
        </p:nvSpPr>
        <p:spPr>
          <a:xfrm>
            <a:off x="330199" y="1842262"/>
            <a:ext cx="8576734" cy="646331"/>
          </a:xfrm>
          <a:prstGeom prst="rect">
            <a:avLst/>
          </a:prstGeom>
        </p:spPr>
        <p:txBody>
          <a:bodyPr wrap="square">
            <a:spAutoFit/>
          </a:bodyPr>
          <a:lstStyle/>
          <a:p>
            <a:r>
              <a:rPr lang="de-DE" dirty="0"/>
              <a:t>Förderprogramm aus Mitteln des Ministeriums für Kultur und Wissenschaft (MKW) des Landes Nordrhein-Westfalen </a:t>
            </a:r>
          </a:p>
        </p:txBody>
      </p:sp>
    </p:spTree>
    <p:extLst>
      <p:ext uri="{BB962C8B-B14F-4D97-AF65-F5344CB8AC3E}">
        <p14:creationId xmlns:p14="http://schemas.microsoft.com/office/powerpoint/2010/main" val="223139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24</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0687" y="2744802"/>
            <a:ext cx="11349038" cy="3249211"/>
          </a:xfrm>
        </p:spPr>
        <p:txBody>
          <a:bodyPr/>
          <a:lstStyle/>
          <a:p>
            <a:pPr marL="0" lvl="1" indent="0">
              <a:buNone/>
            </a:pPr>
            <a:r>
              <a:rPr lang="uk-UA" b="1" dirty="0"/>
              <a:t>Загальні вимоги</a:t>
            </a:r>
            <a:r>
              <a:rPr lang="de-DE" b="1" dirty="0"/>
              <a:t> </a:t>
            </a:r>
            <a:r>
              <a:rPr lang="uk-UA" b="1" dirty="0"/>
              <a:t>для подачі заявки:</a:t>
            </a:r>
          </a:p>
          <a:p>
            <a:pPr marL="0" lvl="1" indent="0">
              <a:buNone/>
            </a:pPr>
            <a:endParaRPr lang="de-DE" dirty="0"/>
          </a:p>
          <a:p>
            <a:pPr lvl="1"/>
            <a:r>
              <a:rPr lang="de-DE" dirty="0"/>
              <a:t>HZB </a:t>
            </a:r>
            <a:r>
              <a:rPr lang="uk-UA" dirty="0"/>
              <a:t>отриманий за кордоном </a:t>
            </a:r>
            <a:endParaRPr lang="de-DE" dirty="0"/>
          </a:p>
          <a:p>
            <a:pPr lvl="1"/>
            <a:r>
              <a:rPr lang="ru-RU" dirty="0"/>
              <a:t>Прийнято первинне рішення від міграційного відомства </a:t>
            </a:r>
            <a:r>
              <a:rPr lang="ru-RU" b="1" dirty="0"/>
              <a:t>або</a:t>
            </a:r>
          </a:p>
          <a:p>
            <a:pPr lvl="1"/>
            <a:r>
              <a:rPr lang="ru-RU" dirty="0"/>
              <a:t>Вас прийняли з метою тимчасового захисту </a:t>
            </a:r>
            <a:r>
              <a:rPr lang="ru-RU" b="1" dirty="0"/>
              <a:t>або</a:t>
            </a:r>
            <a:r>
              <a:rPr lang="ru-RU" dirty="0"/>
              <a:t> з гуманітарних причин, </a:t>
            </a:r>
            <a:r>
              <a:rPr lang="ru-RU" b="1" dirty="0"/>
              <a:t>або</a:t>
            </a:r>
          </a:p>
          <a:p>
            <a:pPr lvl="1"/>
            <a:r>
              <a:rPr lang="ru-RU" dirty="0"/>
              <a:t>Особа була прийнята з-за кордону </a:t>
            </a:r>
            <a:r>
              <a:rPr lang="ru-RU" b="1" dirty="0"/>
              <a:t>і</a:t>
            </a:r>
            <a:r>
              <a:rPr lang="ru-RU" dirty="0"/>
              <a:t> не має примусового зобов'язання покинути країну</a:t>
            </a:r>
          </a:p>
          <a:p>
            <a:pPr lvl="1"/>
            <a:r>
              <a:rPr lang="ru-RU" dirty="0"/>
              <a:t>Особа ще не має дозволу на поселення </a:t>
            </a:r>
            <a:r>
              <a:rPr lang="ru-RU" b="1" dirty="0"/>
              <a:t>або</a:t>
            </a:r>
            <a:r>
              <a:rPr lang="ru-RU" dirty="0"/>
              <a:t> не має німецьке громадянство</a:t>
            </a:r>
          </a:p>
          <a:p>
            <a:pPr lvl="1"/>
            <a:r>
              <a:rPr lang="uk-UA" dirty="0"/>
              <a:t>заявник в'їхав до країни не більше 5 років тому, до отримання початкової підтримки від </a:t>
            </a:r>
            <a:r>
              <a:rPr lang="de-DE" dirty="0" err="1"/>
              <a:t>NRWege</a:t>
            </a:r>
            <a:r>
              <a:rPr lang="de-DE" dirty="0"/>
              <a:t> ins Studium </a:t>
            </a:r>
            <a:r>
              <a:rPr lang="uk-UA" dirty="0"/>
              <a:t>або федеральної програми </a:t>
            </a:r>
            <a:r>
              <a:rPr lang="de-DE" dirty="0"/>
              <a:t>Integra</a:t>
            </a:r>
            <a:endParaRPr lang="uk-UA" sz="1800" dirty="0"/>
          </a:p>
          <a:p>
            <a:endParaRPr lang="de-DE" sz="2000" dirty="0"/>
          </a:p>
          <a:p>
            <a:pPr lvl="2"/>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0687" y="1246189"/>
            <a:ext cx="11349038" cy="514878"/>
          </a:xfrm>
        </p:spPr>
        <p:txBody>
          <a:bodyPr/>
          <a:lstStyle/>
          <a:p>
            <a:r>
              <a:rPr lang="de-DE" dirty="0"/>
              <a:t>NRWege ins Studium Programm</a:t>
            </a:r>
          </a:p>
        </p:txBody>
      </p:sp>
      <p:sp>
        <p:nvSpPr>
          <p:cNvPr id="3" name="Rechteck 2">
            <a:extLst>
              <a:ext uri="{FF2B5EF4-FFF2-40B4-BE49-F238E27FC236}">
                <a16:creationId xmlns:a16="http://schemas.microsoft.com/office/drawing/2014/main" id="{55CD4822-4312-8C61-01C7-E428580BD82D}"/>
              </a:ext>
            </a:extLst>
          </p:cNvPr>
          <p:cNvSpPr/>
          <p:nvPr/>
        </p:nvSpPr>
        <p:spPr>
          <a:xfrm>
            <a:off x="2016369" y="300229"/>
            <a:ext cx="45719" cy="6799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Onlinebild-Platzhalter 10">
            <a:extLst>
              <a:ext uri="{FF2B5EF4-FFF2-40B4-BE49-F238E27FC236}">
                <a16:creationId xmlns:a16="http://schemas.microsoft.com/office/drawing/2014/main" id="{20115AD8-0A30-4A97-8F6D-2D0E5B022303}"/>
              </a:ext>
            </a:extLst>
          </p:cNvPr>
          <p:cNvPicPr>
            <a:picLocks noChangeAspect="1"/>
          </p:cNvPicPr>
          <p:nvPr/>
        </p:nvPicPr>
        <p:blipFill>
          <a:blip r:embed="rId2"/>
          <a:stretch>
            <a:fillRect/>
          </a:stretch>
        </p:blipFill>
        <p:spPr>
          <a:xfrm>
            <a:off x="8906933" y="1879420"/>
            <a:ext cx="1922777" cy="479684"/>
          </a:xfrm>
          <a:prstGeom prst="rect">
            <a:avLst/>
          </a:prstGeom>
        </p:spPr>
      </p:pic>
      <p:sp>
        <p:nvSpPr>
          <p:cNvPr id="9" name="Rechteck 8">
            <a:extLst>
              <a:ext uri="{FF2B5EF4-FFF2-40B4-BE49-F238E27FC236}">
                <a16:creationId xmlns:a16="http://schemas.microsoft.com/office/drawing/2014/main" id="{281D9C7F-6D74-4B47-AEF9-E0FBDE84DDC8}"/>
              </a:ext>
            </a:extLst>
          </p:cNvPr>
          <p:cNvSpPr/>
          <p:nvPr/>
        </p:nvSpPr>
        <p:spPr>
          <a:xfrm>
            <a:off x="330199" y="1842262"/>
            <a:ext cx="8576734" cy="646331"/>
          </a:xfrm>
          <a:prstGeom prst="rect">
            <a:avLst/>
          </a:prstGeom>
        </p:spPr>
        <p:txBody>
          <a:bodyPr wrap="square">
            <a:spAutoFit/>
          </a:bodyPr>
          <a:lstStyle/>
          <a:p>
            <a:r>
              <a:rPr lang="uk-UA" dirty="0"/>
              <a:t>Програма фінансування від Міністерства культури і науки (</a:t>
            </a:r>
            <a:r>
              <a:rPr lang="de-DE" dirty="0"/>
              <a:t>MKW) </a:t>
            </a:r>
            <a:r>
              <a:rPr lang="uk-UA" dirty="0"/>
              <a:t>землі Північний Рейн-Вестфалія </a:t>
            </a:r>
            <a:endParaRPr lang="de-DE" dirty="0"/>
          </a:p>
        </p:txBody>
      </p:sp>
    </p:spTree>
    <p:extLst>
      <p:ext uri="{BB962C8B-B14F-4D97-AF65-F5344CB8AC3E}">
        <p14:creationId xmlns:p14="http://schemas.microsoft.com/office/powerpoint/2010/main" val="315527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25</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2275" y="2110190"/>
            <a:ext cx="11349038" cy="1183344"/>
          </a:xfrm>
        </p:spPr>
        <p:txBody>
          <a:bodyPr/>
          <a:lstStyle/>
          <a:p>
            <a:r>
              <a:rPr lang="de-DE" b="1" dirty="0"/>
              <a:t>DSH-Sprachkursförderung</a:t>
            </a:r>
          </a:p>
          <a:p>
            <a:r>
              <a:rPr lang="de-DE" dirty="0"/>
              <a:t>Wenn Sie die vorgenannten Voraussetzungen erfüllen und im studienvorbereitende Deutschkurs auf Kursniveau B1 lernen, können Sie sich auf eine Kursplatzförderung bewerben.</a:t>
            </a:r>
          </a:p>
          <a:p>
            <a:endParaRPr lang="de-DE" dirty="0"/>
          </a:p>
          <a:p>
            <a:pPr marL="0" lvl="1" indent="0">
              <a:buNone/>
            </a:pPr>
            <a:endParaRPr lang="de-DE" b="1" dirty="0"/>
          </a:p>
          <a:p>
            <a:pPr marL="0" lvl="1" indent="0">
              <a:buNone/>
            </a:pPr>
            <a:r>
              <a:rPr lang="de-DE" b="1" dirty="0"/>
              <a:t>Stipendien für Fachstudierende in Rahmen des NRWege ins Studium Programms</a:t>
            </a:r>
          </a:p>
          <a:p>
            <a:pPr marL="0" lvl="1" indent="0">
              <a:buNone/>
            </a:pPr>
            <a:r>
              <a:rPr lang="de-DE" dirty="0"/>
              <a:t>Fachstudierende können sich auf Leistungsstipendien (bis max. 300 €) und Vollstipendien (max. 934 € / 992 € ab 2025) bewerben.</a:t>
            </a:r>
          </a:p>
          <a:p>
            <a:pPr marL="0" lvl="1" indent="0">
              <a:buNone/>
            </a:pPr>
            <a:endParaRPr lang="de-DE" dirty="0"/>
          </a:p>
          <a:p>
            <a:pPr marL="0" lvl="1" indent="0">
              <a:buNone/>
            </a:pPr>
            <a:r>
              <a:rPr lang="de-DE" dirty="0"/>
              <a:t>Informationen zur Bewerbung: </a:t>
            </a:r>
            <a:r>
              <a:rPr lang="de-DE" dirty="0" err="1">
                <a:hlinkClick r:id="rId2"/>
              </a:rPr>
              <a:t>NRWege</a:t>
            </a:r>
            <a:r>
              <a:rPr lang="de-DE" dirty="0">
                <a:hlinkClick r:id="rId2"/>
              </a:rPr>
              <a:t> ins Studium | Universität Paderborn</a:t>
            </a:r>
            <a:endParaRPr lang="de-DE" dirty="0"/>
          </a:p>
          <a:p>
            <a:pPr marL="0" lvl="1" indent="0">
              <a:buNone/>
            </a:pPr>
            <a:r>
              <a:rPr lang="de-DE" dirty="0"/>
              <a:t> </a:t>
            </a:r>
          </a:p>
          <a:p>
            <a:endParaRPr lang="de-DE" dirty="0"/>
          </a:p>
          <a:p>
            <a:endParaRPr lang="de-DE" dirty="0"/>
          </a:p>
          <a:p>
            <a:pPr lvl="2"/>
            <a:endParaRPr lang="uk-UA" sz="1800" dirty="0"/>
          </a:p>
          <a:p>
            <a:endParaRPr lang="de-DE" sz="2000" dirty="0"/>
          </a:p>
          <a:p>
            <a:pPr lvl="2"/>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0687" y="1246189"/>
            <a:ext cx="11349038" cy="514878"/>
          </a:xfrm>
        </p:spPr>
        <p:txBody>
          <a:bodyPr/>
          <a:lstStyle/>
          <a:p>
            <a:r>
              <a:rPr lang="de-DE" dirty="0"/>
              <a:t>NRWege ins Studium Programm</a:t>
            </a:r>
          </a:p>
        </p:txBody>
      </p:sp>
      <p:sp>
        <p:nvSpPr>
          <p:cNvPr id="3" name="Rechteck 2">
            <a:extLst>
              <a:ext uri="{FF2B5EF4-FFF2-40B4-BE49-F238E27FC236}">
                <a16:creationId xmlns:a16="http://schemas.microsoft.com/office/drawing/2014/main" id="{55CD4822-4312-8C61-01C7-E428580BD82D}"/>
              </a:ext>
            </a:extLst>
          </p:cNvPr>
          <p:cNvSpPr/>
          <p:nvPr/>
        </p:nvSpPr>
        <p:spPr>
          <a:xfrm>
            <a:off x="2016369" y="300229"/>
            <a:ext cx="45719" cy="6799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0807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26</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2275" y="2110190"/>
            <a:ext cx="11349038" cy="1183344"/>
          </a:xfrm>
        </p:spPr>
        <p:txBody>
          <a:bodyPr/>
          <a:lstStyle/>
          <a:p>
            <a:r>
              <a:rPr lang="uk-UA" b="1" dirty="0"/>
              <a:t>Фінансування мовних курсів </a:t>
            </a:r>
            <a:r>
              <a:rPr lang="de-DE" b="1" dirty="0"/>
              <a:t>DSH</a:t>
            </a:r>
            <a:endParaRPr lang="uk-UA" b="1" dirty="0"/>
          </a:p>
          <a:p>
            <a:r>
              <a:rPr lang="uk-UA" dirty="0"/>
              <a:t>Якщо ви відповідаєте вищезазначеним вимогам і навчаєтесь на підготовчому курсі німецької мови на рівні </a:t>
            </a:r>
            <a:r>
              <a:rPr lang="de-DE" dirty="0"/>
              <a:t>B1, </a:t>
            </a:r>
            <a:r>
              <a:rPr lang="uk-UA" dirty="0"/>
              <a:t>ви можете подати заявку на фінансування курсу.</a:t>
            </a:r>
            <a:endParaRPr lang="de-DE" dirty="0"/>
          </a:p>
          <a:p>
            <a:endParaRPr lang="de-DE" dirty="0"/>
          </a:p>
          <a:p>
            <a:pPr marL="0" lvl="1" indent="0">
              <a:buNone/>
            </a:pPr>
            <a:endParaRPr lang="de-DE" b="1" dirty="0"/>
          </a:p>
          <a:p>
            <a:pPr marL="0" lvl="1" indent="0">
              <a:buNone/>
            </a:pPr>
            <a:r>
              <a:rPr lang="uk-UA" b="1" dirty="0"/>
              <a:t>Стипендії для студентів освітніх програм в рамках програми </a:t>
            </a:r>
            <a:r>
              <a:rPr lang="de-DE" b="1" dirty="0" err="1"/>
              <a:t>NRWege</a:t>
            </a:r>
            <a:r>
              <a:rPr lang="de-DE" b="1" dirty="0"/>
              <a:t> ins Studium</a:t>
            </a:r>
            <a:endParaRPr lang="uk-UA" b="1" dirty="0"/>
          </a:p>
          <a:p>
            <a:pPr marL="0" lvl="1" indent="0">
              <a:buNone/>
            </a:pPr>
            <a:r>
              <a:rPr lang="uk-UA" dirty="0"/>
              <a:t>Студенти можуть подавати заявки на стипендії за заслуги (до 300 євро) та повні стипендії (до 934 євро / 992 євро з 2025 року). </a:t>
            </a:r>
            <a:endParaRPr lang="de-DE" dirty="0"/>
          </a:p>
          <a:p>
            <a:pPr marL="0" lvl="1" indent="0">
              <a:buNone/>
            </a:pPr>
            <a:endParaRPr lang="de-DE" dirty="0"/>
          </a:p>
          <a:p>
            <a:pPr marL="0" lvl="1" indent="0">
              <a:buNone/>
            </a:pPr>
            <a:r>
              <a:rPr lang="uk-UA" dirty="0"/>
              <a:t>Інформація щодо подання заявки</a:t>
            </a:r>
            <a:r>
              <a:rPr lang="de-DE" dirty="0"/>
              <a:t>: </a:t>
            </a:r>
            <a:r>
              <a:rPr lang="de-DE" dirty="0" err="1">
                <a:hlinkClick r:id="rId2"/>
              </a:rPr>
              <a:t>NRWege</a:t>
            </a:r>
            <a:r>
              <a:rPr lang="de-DE" dirty="0">
                <a:hlinkClick r:id="rId2"/>
              </a:rPr>
              <a:t> ins Studium | Universität Paderborn</a:t>
            </a:r>
            <a:endParaRPr lang="de-DE" dirty="0"/>
          </a:p>
          <a:p>
            <a:pPr marL="0" lvl="1" indent="0">
              <a:buNone/>
            </a:pPr>
            <a:endParaRPr lang="de-DE" dirty="0"/>
          </a:p>
          <a:p>
            <a:pPr marL="0" lvl="1" indent="0">
              <a:buNone/>
            </a:pPr>
            <a:endParaRPr lang="de-DE" dirty="0"/>
          </a:p>
          <a:p>
            <a:endParaRPr lang="de-DE" dirty="0"/>
          </a:p>
          <a:p>
            <a:pPr lvl="2"/>
            <a:endParaRPr lang="uk-UA" sz="1800" dirty="0"/>
          </a:p>
          <a:p>
            <a:endParaRPr lang="de-DE" sz="2000" dirty="0"/>
          </a:p>
          <a:p>
            <a:pPr lvl="2"/>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0687" y="1246189"/>
            <a:ext cx="11349038" cy="514878"/>
          </a:xfrm>
        </p:spPr>
        <p:txBody>
          <a:bodyPr/>
          <a:lstStyle/>
          <a:p>
            <a:r>
              <a:rPr lang="de-DE" dirty="0" err="1"/>
              <a:t>NRWege</a:t>
            </a:r>
            <a:r>
              <a:rPr lang="de-DE" dirty="0"/>
              <a:t> ins Studium Programm</a:t>
            </a:r>
          </a:p>
        </p:txBody>
      </p:sp>
      <p:sp>
        <p:nvSpPr>
          <p:cNvPr id="3" name="Rechteck 2">
            <a:extLst>
              <a:ext uri="{FF2B5EF4-FFF2-40B4-BE49-F238E27FC236}">
                <a16:creationId xmlns:a16="http://schemas.microsoft.com/office/drawing/2014/main" id="{55CD4822-4312-8C61-01C7-E428580BD82D}"/>
              </a:ext>
            </a:extLst>
          </p:cNvPr>
          <p:cNvSpPr/>
          <p:nvPr/>
        </p:nvSpPr>
        <p:spPr>
          <a:xfrm>
            <a:off x="2016369" y="300229"/>
            <a:ext cx="45719" cy="6799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068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B4932AE-36D8-4247-A541-10C980830F58}"/>
              </a:ext>
            </a:extLst>
          </p:cNvPr>
          <p:cNvSpPr>
            <a:spLocks noGrp="1"/>
          </p:cNvSpPr>
          <p:nvPr>
            <p:ph type="sldNum" sz="quarter" idx="12"/>
          </p:nvPr>
        </p:nvSpPr>
        <p:spPr/>
        <p:txBody>
          <a:bodyPr/>
          <a:lstStyle/>
          <a:p>
            <a:fld id="{E6AA5693-5562-46BF-BAF4-16238AB6C896}" type="slidenum">
              <a:rPr lang="de-DE" smtClean="0"/>
              <a:t>27</a:t>
            </a:fld>
            <a:endParaRPr lang="de-DE"/>
          </a:p>
        </p:txBody>
      </p:sp>
      <p:sp>
        <p:nvSpPr>
          <p:cNvPr id="3" name="Fußzeilenplatzhalter 2">
            <a:extLst>
              <a:ext uri="{FF2B5EF4-FFF2-40B4-BE49-F238E27FC236}">
                <a16:creationId xmlns:a16="http://schemas.microsoft.com/office/drawing/2014/main" id="{25FB055A-D34A-40A8-A994-34F3697411B5}"/>
              </a:ext>
            </a:extLst>
          </p:cNvPr>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Inhaltsplatzhalter 3">
            <a:extLst>
              <a:ext uri="{FF2B5EF4-FFF2-40B4-BE49-F238E27FC236}">
                <a16:creationId xmlns:a16="http://schemas.microsoft.com/office/drawing/2014/main" id="{24D4B535-8E67-4EAF-BC0A-4B501096E818}"/>
              </a:ext>
            </a:extLst>
          </p:cNvPr>
          <p:cNvSpPr>
            <a:spLocks noGrp="1"/>
          </p:cNvSpPr>
          <p:nvPr>
            <p:ph idx="1"/>
          </p:nvPr>
        </p:nvSpPr>
        <p:spPr>
          <a:xfrm>
            <a:off x="421200" y="2290667"/>
            <a:ext cx="11349038" cy="3816000"/>
          </a:xfrm>
        </p:spPr>
        <p:txBody>
          <a:bodyPr/>
          <a:lstStyle/>
          <a:p>
            <a:pPr lvl="1"/>
            <a:endParaRPr lang="de-DE" dirty="0"/>
          </a:p>
          <a:p>
            <a:pPr marL="0" lvl="1" indent="0">
              <a:buNone/>
            </a:pPr>
            <a:r>
              <a:rPr lang="de-DE" dirty="0"/>
              <a:t>  </a:t>
            </a:r>
          </a:p>
        </p:txBody>
      </p:sp>
      <p:sp>
        <p:nvSpPr>
          <p:cNvPr id="5" name="Titel 4">
            <a:extLst>
              <a:ext uri="{FF2B5EF4-FFF2-40B4-BE49-F238E27FC236}">
                <a16:creationId xmlns:a16="http://schemas.microsoft.com/office/drawing/2014/main" id="{DF7FA822-3718-45D4-BF26-C6278791EB30}"/>
              </a:ext>
            </a:extLst>
          </p:cNvPr>
          <p:cNvSpPr>
            <a:spLocks noGrp="1"/>
          </p:cNvSpPr>
          <p:nvPr>
            <p:ph type="title"/>
          </p:nvPr>
        </p:nvSpPr>
        <p:spPr>
          <a:xfrm>
            <a:off x="422275" y="1246189"/>
            <a:ext cx="11349038" cy="565678"/>
          </a:xfrm>
        </p:spPr>
        <p:txBody>
          <a:bodyPr/>
          <a:lstStyle/>
          <a:p>
            <a:r>
              <a:rPr lang="de-DE" dirty="0"/>
              <a:t>Allgemeine Stipendienprogramme</a:t>
            </a:r>
          </a:p>
        </p:txBody>
      </p:sp>
      <p:sp>
        <p:nvSpPr>
          <p:cNvPr id="6" name="Rechteck 5"/>
          <p:cNvSpPr/>
          <p:nvPr/>
        </p:nvSpPr>
        <p:spPr>
          <a:xfrm>
            <a:off x="338667" y="2413338"/>
            <a:ext cx="10058400" cy="1200329"/>
          </a:xfrm>
          <a:prstGeom prst="rect">
            <a:avLst/>
          </a:prstGeom>
        </p:spPr>
        <p:txBody>
          <a:bodyPr wrap="square">
            <a:spAutoFit/>
          </a:bodyPr>
          <a:lstStyle/>
          <a:p>
            <a:pPr marL="285750" indent="-285750">
              <a:buFontTx/>
              <a:buChar char="-"/>
            </a:pPr>
            <a:r>
              <a:rPr lang="de-DE" dirty="0"/>
              <a:t>Antragsmöglichkeit in der Regel erst im Fachstudium  </a:t>
            </a:r>
          </a:p>
          <a:p>
            <a:pPr marL="285750" indent="-285750">
              <a:buFontTx/>
              <a:buChar char="-"/>
            </a:pPr>
            <a:r>
              <a:rPr lang="de-DE" dirty="0"/>
              <a:t>Riesige Auswahl an Stipendienprogrammen</a:t>
            </a:r>
          </a:p>
          <a:p>
            <a:pPr marL="285750" indent="-285750">
              <a:buFontTx/>
              <a:buChar char="-"/>
            </a:pPr>
            <a:r>
              <a:rPr lang="de-DE" dirty="0"/>
              <a:t>Überblick auf der </a:t>
            </a:r>
            <a:r>
              <a:rPr lang="de-DE" dirty="0">
                <a:hlinkClick r:id="rId2"/>
              </a:rPr>
              <a:t>Homepage</a:t>
            </a:r>
            <a:r>
              <a:rPr lang="de-DE" dirty="0"/>
              <a:t> der Universität Paderborn</a:t>
            </a:r>
          </a:p>
          <a:p>
            <a:pPr marL="0" lvl="1" indent="0">
              <a:buNone/>
            </a:pPr>
            <a:r>
              <a:rPr lang="de-DE" dirty="0"/>
              <a:t>  </a:t>
            </a:r>
          </a:p>
        </p:txBody>
      </p:sp>
    </p:spTree>
    <p:extLst>
      <p:ext uri="{BB962C8B-B14F-4D97-AF65-F5344CB8AC3E}">
        <p14:creationId xmlns:p14="http://schemas.microsoft.com/office/powerpoint/2010/main" val="368934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B4932AE-36D8-4247-A541-10C980830F58}"/>
              </a:ext>
            </a:extLst>
          </p:cNvPr>
          <p:cNvSpPr>
            <a:spLocks noGrp="1"/>
          </p:cNvSpPr>
          <p:nvPr>
            <p:ph type="sldNum" sz="quarter" idx="12"/>
          </p:nvPr>
        </p:nvSpPr>
        <p:spPr/>
        <p:txBody>
          <a:bodyPr/>
          <a:lstStyle/>
          <a:p>
            <a:fld id="{E6AA5693-5562-46BF-BAF4-16238AB6C896}" type="slidenum">
              <a:rPr lang="de-DE" smtClean="0"/>
              <a:t>28</a:t>
            </a:fld>
            <a:endParaRPr lang="de-DE"/>
          </a:p>
        </p:txBody>
      </p:sp>
      <p:sp>
        <p:nvSpPr>
          <p:cNvPr id="3" name="Fußzeilenplatzhalter 2">
            <a:extLst>
              <a:ext uri="{FF2B5EF4-FFF2-40B4-BE49-F238E27FC236}">
                <a16:creationId xmlns:a16="http://schemas.microsoft.com/office/drawing/2014/main" id="{25FB055A-D34A-40A8-A994-34F3697411B5}"/>
              </a:ext>
            </a:extLst>
          </p:cNvPr>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Inhaltsplatzhalter 3">
            <a:extLst>
              <a:ext uri="{FF2B5EF4-FFF2-40B4-BE49-F238E27FC236}">
                <a16:creationId xmlns:a16="http://schemas.microsoft.com/office/drawing/2014/main" id="{24D4B535-8E67-4EAF-BC0A-4B501096E818}"/>
              </a:ext>
            </a:extLst>
          </p:cNvPr>
          <p:cNvSpPr>
            <a:spLocks noGrp="1"/>
          </p:cNvSpPr>
          <p:nvPr>
            <p:ph idx="1"/>
          </p:nvPr>
        </p:nvSpPr>
        <p:spPr>
          <a:xfrm>
            <a:off x="421200" y="2290667"/>
            <a:ext cx="11349038" cy="3816000"/>
          </a:xfrm>
        </p:spPr>
        <p:txBody>
          <a:bodyPr/>
          <a:lstStyle/>
          <a:p>
            <a:pPr lvl="1"/>
            <a:endParaRPr lang="de-DE" dirty="0"/>
          </a:p>
          <a:p>
            <a:pPr marL="0" lvl="1" indent="0">
              <a:buNone/>
            </a:pPr>
            <a:r>
              <a:rPr lang="de-DE" dirty="0"/>
              <a:t>  </a:t>
            </a:r>
          </a:p>
        </p:txBody>
      </p:sp>
      <p:sp>
        <p:nvSpPr>
          <p:cNvPr id="5" name="Titel 4">
            <a:extLst>
              <a:ext uri="{FF2B5EF4-FFF2-40B4-BE49-F238E27FC236}">
                <a16:creationId xmlns:a16="http://schemas.microsoft.com/office/drawing/2014/main" id="{DF7FA822-3718-45D4-BF26-C6278791EB30}"/>
              </a:ext>
            </a:extLst>
          </p:cNvPr>
          <p:cNvSpPr>
            <a:spLocks noGrp="1"/>
          </p:cNvSpPr>
          <p:nvPr>
            <p:ph type="title"/>
          </p:nvPr>
        </p:nvSpPr>
        <p:spPr>
          <a:xfrm>
            <a:off x="422275" y="1246189"/>
            <a:ext cx="11349038" cy="565678"/>
          </a:xfrm>
        </p:spPr>
        <p:txBody>
          <a:bodyPr/>
          <a:lstStyle/>
          <a:p>
            <a:r>
              <a:rPr lang="uk-UA" dirty="0"/>
              <a:t>Загальні стипендіальні програми</a:t>
            </a:r>
            <a:endParaRPr lang="de-DE" dirty="0"/>
          </a:p>
        </p:txBody>
      </p:sp>
      <p:sp>
        <p:nvSpPr>
          <p:cNvPr id="6" name="Rechteck 5"/>
          <p:cNvSpPr/>
          <p:nvPr/>
        </p:nvSpPr>
        <p:spPr>
          <a:xfrm>
            <a:off x="338667" y="2413338"/>
            <a:ext cx="10058400" cy="923330"/>
          </a:xfrm>
          <a:prstGeom prst="rect">
            <a:avLst/>
          </a:prstGeom>
        </p:spPr>
        <p:txBody>
          <a:bodyPr wrap="square">
            <a:spAutoFit/>
          </a:bodyPr>
          <a:lstStyle/>
          <a:p>
            <a:pPr marL="285750" indent="-285750">
              <a:buFontTx/>
              <a:buChar char="-"/>
            </a:pPr>
            <a:r>
              <a:rPr lang="ru-RU" dirty="0"/>
              <a:t>Подача заявки, як правило, можлива лише під час навчання на освітній програмі</a:t>
            </a:r>
          </a:p>
          <a:p>
            <a:pPr marL="285750" indent="-285750">
              <a:buFontTx/>
              <a:buChar char="-"/>
            </a:pPr>
            <a:r>
              <a:rPr lang="ru-RU" dirty="0"/>
              <a:t>Величезний вибір стипендіальних програм</a:t>
            </a:r>
          </a:p>
          <a:p>
            <a:pPr marL="285750" indent="-285750">
              <a:buFontTx/>
              <a:buChar char="-"/>
            </a:pPr>
            <a:r>
              <a:rPr lang="ru-RU" dirty="0">
                <a:hlinkClick r:id="rId2"/>
              </a:rPr>
              <a:t>Загальний перелік</a:t>
            </a:r>
            <a:r>
              <a:rPr lang="ru-RU" dirty="0"/>
              <a:t> на домашній сторінці Падерборнського університету</a:t>
            </a:r>
            <a:endParaRPr lang="de-DE" dirty="0"/>
          </a:p>
        </p:txBody>
      </p:sp>
    </p:spTree>
    <p:extLst>
      <p:ext uri="{BB962C8B-B14F-4D97-AF65-F5344CB8AC3E}">
        <p14:creationId xmlns:p14="http://schemas.microsoft.com/office/powerpoint/2010/main" val="258914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A44225-E728-4121-84F6-3BBBF91B95B5}"/>
              </a:ext>
            </a:extLst>
          </p:cNvPr>
          <p:cNvSpPr>
            <a:spLocks noGrp="1"/>
          </p:cNvSpPr>
          <p:nvPr>
            <p:ph type="sldNum" sz="quarter" idx="12"/>
          </p:nvPr>
        </p:nvSpPr>
        <p:spPr/>
        <p:txBody>
          <a:bodyPr/>
          <a:lstStyle/>
          <a:p>
            <a:fld id="{E6AA5693-5562-46BF-BAF4-16238AB6C896}" type="slidenum">
              <a:rPr lang="de-DE" smtClean="0"/>
              <a:t>29</a:t>
            </a:fld>
            <a:endParaRPr lang="de-DE"/>
          </a:p>
        </p:txBody>
      </p:sp>
      <p:sp>
        <p:nvSpPr>
          <p:cNvPr id="3" name="Fußzeilenplatzhalter 2">
            <a:extLst>
              <a:ext uri="{FF2B5EF4-FFF2-40B4-BE49-F238E27FC236}">
                <a16:creationId xmlns:a16="http://schemas.microsoft.com/office/drawing/2014/main" id="{1C767A96-42B1-45B1-97EE-B94A144CC5F4}"/>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4" name="Titel 3">
            <a:extLst>
              <a:ext uri="{FF2B5EF4-FFF2-40B4-BE49-F238E27FC236}">
                <a16:creationId xmlns:a16="http://schemas.microsoft.com/office/drawing/2014/main" id="{80FA8377-1F93-4598-A040-7E4C2AC75C9C}"/>
              </a:ext>
            </a:extLst>
          </p:cNvPr>
          <p:cNvSpPr>
            <a:spLocks noGrp="1"/>
          </p:cNvSpPr>
          <p:nvPr>
            <p:ph type="title"/>
          </p:nvPr>
        </p:nvSpPr>
        <p:spPr/>
        <p:txBody>
          <a:bodyPr/>
          <a:lstStyle/>
          <a:p>
            <a:r>
              <a:rPr lang="de-DE" dirty="0"/>
              <a:t>Nützliche Links</a:t>
            </a:r>
          </a:p>
        </p:txBody>
      </p:sp>
      <p:sp>
        <p:nvSpPr>
          <p:cNvPr id="5" name="Inhaltsplatzhalter 4">
            <a:extLst>
              <a:ext uri="{FF2B5EF4-FFF2-40B4-BE49-F238E27FC236}">
                <a16:creationId xmlns:a16="http://schemas.microsoft.com/office/drawing/2014/main" id="{24C222B5-85DA-4D2E-94FE-E5111E9A06D3}"/>
              </a:ext>
            </a:extLst>
          </p:cNvPr>
          <p:cNvSpPr>
            <a:spLocks noGrp="1"/>
          </p:cNvSpPr>
          <p:nvPr>
            <p:ph idx="13"/>
          </p:nvPr>
        </p:nvSpPr>
        <p:spPr>
          <a:xfrm>
            <a:off x="422275" y="1952626"/>
            <a:ext cx="11349038" cy="4114800"/>
          </a:xfrm>
        </p:spPr>
        <p:txBody>
          <a:bodyPr/>
          <a:lstStyle/>
          <a:p>
            <a:pPr lvl="1"/>
            <a:r>
              <a:rPr lang="de-DE" dirty="0"/>
              <a:t>Seite des International Office: </a:t>
            </a:r>
            <a:r>
              <a:rPr lang="de-DE" dirty="0">
                <a:hlinkClick r:id="rId2"/>
              </a:rPr>
              <a:t>www.uni-paderborn.de/io</a:t>
            </a:r>
            <a:endParaRPr lang="de-DE" dirty="0"/>
          </a:p>
          <a:p>
            <a:pPr lvl="1"/>
            <a:r>
              <a:rPr lang="de-DE" dirty="0"/>
              <a:t>Aktuelles: </a:t>
            </a:r>
            <a:r>
              <a:rPr lang="de-DE" dirty="0">
                <a:hlinkClick r:id="rId3"/>
              </a:rPr>
              <a:t>go.upb.de/aktuelles</a:t>
            </a:r>
            <a:endParaRPr lang="de-DE" dirty="0"/>
          </a:p>
          <a:p>
            <a:pPr lvl="1"/>
            <a:r>
              <a:rPr lang="de-DE" dirty="0" err="1"/>
              <a:t>NRWege</a:t>
            </a:r>
            <a:r>
              <a:rPr lang="de-DE" dirty="0"/>
              <a:t> ins Studium: </a:t>
            </a:r>
            <a:r>
              <a:rPr lang="de-DE" dirty="0">
                <a:hlinkClick r:id="rId4"/>
              </a:rPr>
              <a:t>go.upb.de/nrwege-ins-studium</a:t>
            </a:r>
            <a:endParaRPr lang="de-DE" dirty="0"/>
          </a:p>
          <a:p>
            <a:pPr lvl="1"/>
            <a:r>
              <a:rPr lang="de-DE" dirty="0"/>
              <a:t>DSH-Kurs: </a:t>
            </a:r>
            <a:r>
              <a:rPr lang="de-DE" dirty="0">
                <a:hlinkClick r:id="rId5"/>
              </a:rPr>
              <a:t>go.upb.de/</a:t>
            </a:r>
            <a:r>
              <a:rPr lang="de-DE" dirty="0" err="1">
                <a:hlinkClick r:id="rId5"/>
              </a:rPr>
              <a:t>dsh</a:t>
            </a:r>
            <a:r>
              <a:rPr lang="de-DE" dirty="0">
                <a:hlinkClick r:id="rId5"/>
              </a:rPr>
              <a:t>-kurs</a:t>
            </a:r>
            <a:endParaRPr lang="de-DE" dirty="0"/>
          </a:p>
          <a:p>
            <a:pPr lvl="1"/>
            <a:r>
              <a:rPr lang="de-DE" dirty="0"/>
              <a:t>Studienangebot: </a:t>
            </a:r>
            <a:r>
              <a:rPr lang="de-DE" dirty="0">
                <a:hlinkClick r:id="rId6"/>
              </a:rPr>
              <a:t>www.uni-paderborn.de/studienangebot</a:t>
            </a:r>
            <a:endParaRPr lang="de-DE" dirty="0"/>
          </a:p>
          <a:p>
            <a:pPr lvl="1"/>
            <a:r>
              <a:rPr lang="de-DE" dirty="0">
                <a:solidFill>
                  <a:prstClr val="black"/>
                </a:solidFill>
                <a:hlinkClick r:id="rId7"/>
              </a:rPr>
              <a:t>Zentrale Studienberatung </a:t>
            </a:r>
            <a:r>
              <a:rPr lang="de-DE" dirty="0">
                <a:solidFill>
                  <a:prstClr val="black"/>
                </a:solidFill>
              </a:rPr>
              <a:t>(ZSB)</a:t>
            </a:r>
          </a:p>
          <a:p>
            <a:pPr lvl="1"/>
            <a:r>
              <a:rPr lang="de-DE" dirty="0">
                <a:hlinkClick r:id="rId8"/>
              </a:rPr>
              <a:t>Tipps für internationale Studierende – "Wie finanziere ich mein Studium in Deutschland“</a:t>
            </a:r>
            <a:r>
              <a:rPr lang="de-DE" dirty="0"/>
              <a:t> (Deutsches Studentenwerk)</a:t>
            </a:r>
          </a:p>
          <a:p>
            <a:pPr lvl="1"/>
            <a:r>
              <a:rPr lang="de-DE" u="sng" dirty="0">
                <a:hlinkClick r:id="rId9" tooltip="DAAD"/>
              </a:rPr>
              <a:t>Webseite des Deutschen Akademischen Austauschdienstes</a:t>
            </a:r>
            <a:r>
              <a:rPr lang="de-DE" dirty="0"/>
              <a:t> (DAAD)</a:t>
            </a:r>
            <a:br>
              <a:rPr lang="de-DE" dirty="0"/>
            </a:br>
            <a:r>
              <a:rPr lang="de-DE" dirty="0"/>
              <a:t>(Allgemeine Informationen zum Studium in Deutschland)</a:t>
            </a:r>
          </a:p>
          <a:p>
            <a:pPr lvl="1"/>
            <a:r>
              <a:rPr lang="de-DE" dirty="0">
                <a:hlinkClick r:id="rId10"/>
              </a:rPr>
              <a:t>Wohnen, Finanzen und Versicherungen | Universität Paderborn</a:t>
            </a:r>
            <a:endParaRPr lang="de-DE" dirty="0"/>
          </a:p>
          <a:p>
            <a:pPr lvl="1"/>
            <a:r>
              <a:rPr lang="de-DE" dirty="0">
                <a:hlinkClick r:id="rId11"/>
              </a:rPr>
              <a:t>Allgemeiner Studierendenausschuss der Universität Paderborn (AStA)</a:t>
            </a:r>
            <a:endParaRPr lang="de-DE" dirty="0"/>
          </a:p>
          <a:p>
            <a:pPr lvl="1"/>
            <a:endParaRPr lang="de-DE" dirty="0"/>
          </a:p>
        </p:txBody>
      </p:sp>
    </p:spTree>
    <p:extLst>
      <p:ext uri="{BB962C8B-B14F-4D97-AF65-F5344CB8AC3E}">
        <p14:creationId xmlns:p14="http://schemas.microsoft.com/office/powerpoint/2010/main" val="420394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2245EDE8-989E-4A96-AC19-E9F085204C92}"/>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8" name="Vertikaler Textplatzhalter 7">
            <a:extLst>
              <a:ext uri="{FF2B5EF4-FFF2-40B4-BE49-F238E27FC236}">
                <a16:creationId xmlns:a16="http://schemas.microsoft.com/office/drawing/2014/main" id="{4EEBC60F-6C7B-4DFF-9F32-D4BB00359F9A}"/>
              </a:ext>
            </a:extLst>
          </p:cNvPr>
          <p:cNvSpPr>
            <a:spLocks noGrp="1"/>
          </p:cNvSpPr>
          <p:nvPr>
            <p:ph type="body" orient="vert" idx="1"/>
          </p:nvPr>
        </p:nvSpPr>
        <p:spPr>
          <a:xfrm>
            <a:off x="2019600" y="1759316"/>
            <a:ext cx="8975725" cy="3833812"/>
          </a:xfrm>
        </p:spPr>
        <p:txBody>
          <a:bodyPr/>
          <a:lstStyle/>
          <a:p>
            <a:r>
              <a:rPr lang="de-DE" dirty="0"/>
              <a:t>Erste Schritte</a:t>
            </a:r>
          </a:p>
          <a:p>
            <a:r>
              <a:rPr lang="de-DE" dirty="0"/>
              <a:t>Bewerbung </a:t>
            </a:r>
          </a:p>
          <a:p>
            <a:pPr lvl="1"/>
            <a:r>
              <a:rPr lang="de-DE" dirty="0"/>
              <a:t>Auf ein Studium</a:t>
            </a:r>
          </a:p>
          <a:p>
            <a:pPr lvl="1"/>
            <a:r>
              <a:rPr lang="de-DE" dirty="0"/>
              <a:t>Auf einen Deutschkurs</a:t>
            </a:r>
          </a:p>
          <a:p>
            <a:r>
              <a:rPr lang="de-DE" dirty="0"/>
              <a:t>Kosten &amp; Finanzierungsmöglichkeiten</a:t>
            </a:r>
          </a:p>
          <a:p>
            <a:r>
              <a:rPr lang="de-DE" dirty="0"/>
              <a:t>Austausch &amp; Fragemöglichkeiten</a:t>
            </a:r>
          </a:p>
          <a:p>
            <a:pPr marL="432000" lvl="1" indent="0">
              <a:buNone/>
            </a:pPr>
            <a:endParaRPr lang="de-DE" dirty="0"/>
          </a:p>
        </p:txBody>
      </p:sp>
      <p:sp>
        <p:nvSpPr>
          <p:cNvPr id="6" name="Foliennummernplatzhalter 5">
            <a:extLst>
              <a:ext uri="{FF2B5EF4-FFF2-40B4-BE49-F238E27FC236}">
                <a16:creationId xmlns:a16="http://schemas.microsoft.com/office/drawing/2014/main" id="{E11D6655-D205-4485-AAB1-8649E93016B4}"/>
              </a:ext>
            </a:extLst>
          </p:cNvPr>
          <p:cNvSpPr>
            <a:spLocks noGrp="1"/>
          </p:cNvSpPr>
          <p:nvPr>
            <p:ph type="sldNum" sz="quarter" idx="12"/>
          </p:nvPr>
        </p:nvSpPr>
        <p:spPr/>
        <p:txBody>
          <a:bodyPr/>
          <a:lstStyle/>
          <a:p>
            <a:fld id="{11DE32AD-F86D-4804-839F-80A6732D429D}" type="slidenum">
              <a:rPr lang="de-DE" smtClean="0"/>
              <a:pPr/>
              <a:t>3</a:t>
            </a:fld>
            <a:endParaRPr lang="de-DE" dirty="0"/>
          </a:p>
        </p:txBody>
      </p:sp>
    </p:spTree>
    <p:extLst>
      <p:ext uri="{BB962C8B-B14F-4D97-AF65-F5344CB8AC3E}">
        <p14:creationId xmlns:p14="http://schemas.microsoft.com/office/powerpoint/2010/main" val="3515725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A44225-E728-4121-84F6-3BBBF91B95B5}"/>
              </a:ext>
            </a:extLst>
          </p:cNvPr>
          <p:cNvSpPr>
            <a:spLocks noGrp="1"/>
          </p:cNvSpPr>
          <p:nvPr>
            <p:ph type="sldNum" sz="quarter" idx="12"/>
          </p:nvPr>
        </p:nvSpPr>
        <p:spPr/>
        <p:txBody>
          <a:bodyPr/>
          <a:lstStyle/>
          <a:p>
            <a:fld id="{E6AA5693-5562-46BF-BAF4-16238AB6C896}" type="slidenum">
              <a:rPr lang="de-DE" smtClean="0"/>
              <a:t>30</a:t>
            </a:fld>
            <a:endParaRPr lang="de-DE"/>
          </a:p>
        </p:txBody>
      </p:sp>
      <p:sp>
        <p:nvSpPr>
          <p:cNvPr id="3" name="Fußzeilenplatzhalter 2">
            <a:extLst>
              <a:ext uri="{FF2B5EF4-FFF2-40B4-BE49-F238E27FC236}">
                <a16:creationId xmlns:a16="http://schemas.microsoft.com/office/drawing/2014/main" id="{1C767A96-42B1-45B1-97EE-B94A144CC5F4}"/>
              </a:ext>
            </a:extLst>
          </p:cNvPr>
          <p:cNvSpPr>
            <a:spLocks noGrp="1"/>
          </p:cNvSpPr>
          <p:nvPr>
            <p:ph type="ftr" sz="quarter" idx="11"/>
          </p:nvPr>
        </p:nvSpPr>
        <p:spPr/>
        <p:txBody>
          <a:bodyPr/>
          <a:lstStyle/>
          <a:p>
            <a:r>
              <a:rPr lang="de-DE"/>
              <a:t>Volker Verhoff, Koordinator geflüchtete Studierende ∙ Studienbeginn leicht gemacht ∙ 15. August 2024</a:t>
            </a:r>
            <a:endParaRPr lang="de-DE" dirty="0"/>
          </a:p>
        </p:txBody>
      </p:sp>
      <p:sp>
        <p:nvSpPr>
          <p:cNvPr id="4" name="Titel 3">
            <a:extLst>
              <a:ext uri="{FF2B5EF4-FFF2-40B4-BE49-F238E27FC236}">
                <a16:creationId xmlns:a16="http://schemas.microsoft.com/office/drawing/2014/main" id="{80FA8377-1F93-4598-A040-7E4C2AC75C9C}"/>
              </a:ext>
            </a:extLst>
          </p:cNvPr>
          <p:cNvSpPr>
            <a:spLocks noGrp="1"/>
          </p:cNvSpPr>
          <p:nvPr>
            <p:ph type="title"/>
          </p:nvPr>
        </p:nvSpPr>
        <p:spPr/>
        <p:txBody>
          <a:bodyPr/>
          <a:lstStyle/>
          <a:p>
            <a:r>
              <a:rPr lang="uk-UA" dirty="0"/>
              <a:t>Корисні посилання</a:t>
            </a:r>
            <a:endParaRPr lang="de-DE" dirty="0"/>
          </a:p>
        </p:txBody>
      </p:sp>
      <p:sp>
        <p:nvSpPr>
          <p:cNvPr id="5" name="Inhaltsplatzhalter 4">
            <a:extLst>
              <a:ext uri="{FF2B5EF4-FFF2-40B4-BE49-F238E27FC236}">
                <a16:creationId xmlns:a16="http://schemas.microsoft.com/office/drawing/2014/main" id="{24C222B5-85DA-4D2E-94FE-E5111E9A06D3}"/>
              </a:ext>
            </a:extLst>
          </p:cNvPr>
          <p:cNvSpPr>
            <a:spLocks noGrp="1"/>
          </p:cNvSpPr>
          <p:nvPr>
            <p:ph idx="13"/>
          </p:nvPr>
        </p:nvSpPr>
        <p:spPr>
          <a:xfrm>
            <a:off x="422275" y="1952626"/>
            <a:ext cx="11349038" cy="4114800"/>
          </a:xfrm>
        </p:spPr>
        <p:txBody>
          <a:bodyPr/>
          <a:lstStyle/>
          <a:p>
            <a:pPr lvl="1"/>
            <a:r>
              <a:rPr lang="uk-UA" dirty="0"/>
              <a:t>Сторінка </a:t>
            </a:r>
            <a:r>
              <a:rPr lang="de-DE" dirty="0"/>
              <a:t>International Offices: </a:t>
            </a:r>
            <a:r>
              <a:rPr lang="de-DE" dirty="0">
                <a:hlinkClick r:id="rId2"/>
              </a:rPr>
              <a:t>www.uni-paderborn.de/io</a:t>
            </a:r>
            <a:endParaRPr lang="de-DE" dirty="0"/>
          </a:p>
          <a:p>
            <a:pPr lvl="1"/>
            <a:r>
              <a:rPr lang="uk-UA" dirty="0"/>
              <a:t>Останні новини</a:t>
            </a:r>
            <a:r>
              <a:rPr lang="de-DE" dirty="0"/>
              <a:t>: </a:t>
            </a:r>
            <a:r>
              <a:rPr lang="de-DE" dirty="0">
                <a:hlinkClick r:id="rId3"/>
              </a:rPr>
              <a:t>go.upb.de/aktuelles</a:t>
            </a:r>
            <a:endParaRPr lang="de-DE" dirty="0"/>
          </a:p>
          <a:p>
            <a:pPr lvl="1"/>
            <a:r>
              <a:rPr lang="de-DE" dirty="0" err="1"/>
              <a:t>NRWege</a:t>
            </a:r>
            <a:r>
              <a:rPr lang="de-DE" dirty="0"/>
              <a:t> ins Studium: </a:t>
            </a:r>
            <a:r>
              <a:rPr lang="de-DE" dirty="0">
                <a:hlinkClick r:id="rId4"/>
              </a:rPr>
              <a:t>go.upb.de/nrwege-ins-studium</a:t>
            </a:r>
            <a:endParaRPr lang="de-DE" dirty="0"/>
          </a:p>
          <a:p>
            <a:pPr lvl="1"/>
            <a:r>
              <a:rPr lang="de-DE" dirty="0"/>
              <a:t>DSH-Kurs: </a:t>
            </a:r>
            <a:r>
              <a:rPr lang="de-DE" dirty="0">
                <a:hlinkClick r:id="rId5"/>
              </a:rPr>
              <a:t>go.upb.de/</a:t>
            </a:r>
            <a:r>
              <a:rPr lang="de-DE" dirty="0" err="1">
                <a:hlinkClick r:id="rId5"/>
              </a:rPr>
              <a:t>dsh</a:t>
            </a:r>
            <a:r>
              <a:rPr lang="de-DE" dirty="0">
                <a:hlinkClick r:id="rId5"/>
              </a:rPr>
              <a:t>-kurs</a:t>
            </a:r>
            <a:endParaRPr lang="de-DE" dirty="0"/>
          </a:p>
          <a:p>
            <a:pPr lvl="1"/>
            <a:r>
              <a:rPr lang="uk-UA" dirty="0"/>
              <a:t>Освітні програми </a:t>
            </a:r>
            <a:r>
              <a:rPr lang="de-DE" dirty="0"/>
              <a:t>: </a:t>
            </a:r>
            <a:r>
              <a:rPr lang="de-DE" dirty="0">
                <a:hlinkClick r:id="rId6"/>
              </a:rPr>
              <a:t>www.uni-paderborn.de/studienangebot</a:t>
            </a:r>
            <a:endParaRPr lang="de-DE" dirty="0"/>
          </a:p>
          <a:p>
            <a:pPr lvl="1"/>
            <a:r>
              <a:rPr lang="de-DE" dirty="0">
                <a:solidFill>
                  <a:prstClr val="black"/>
                </a:solidFill>
                <a:hlinkClick r:id="rId7"/>
              </a:rPr>
              <a:t>Zentrale Studienberatung </a:t>
            </a:r>
            <a:r>
              <a:rPr lang="de-DE" dirty="0">
                <a:solidFill>
                  <a:prstClr val="black"/>
                </a:solidFill>
              </a:rPr>
              <a:t>(ZSB)</a:t>
            </a:r>
          </a:p>
          <a:p>
            <a:pPr lvl="1"/>
            <a:r>
              <a:rPr lang="ru-RU" dirty="0">
                <a:hlinkClick r:id="rId8"/>
              </a:rPr>
              <a:t>Поради для іноземних студентів - «Як фінансувати навчання в Німеччині»</a:t>
            </a:r>
            <a:r>
              <a:rPr lang="ru-RU" dirty="0"/>
              <a:t> </a:t>
            </a:r>
            <a:r>
              <a:rPr lang="de-DE" dirty="0"/>
              <a:t> (Deutsches Studentenwerk)</a:t>
            </a:r>
          </a:p>
          <a:p>
            <a:pPr lvl="1"/>
            <a:r>
              <a:rPr lang="de-DE" u="sng" dirty="0">
                <a:hlinkClick r:id="rId9"/>
              </a:rPr>
              <a:t>C</a:t>
            </a:r>
            <a:r>
              <a:rPr lang="uk-UA" u="sng" dirty="0">
                <a:hlinkClick r:id="rId9"/>
              </a:rPr>
              <a:t>торінка</a:t>
            </a:r>
            <a:r>
              <a:rPr lang="de-DE" u="sng" dirty="0">
                <a:hlinkClick r:id="rId9"/>
              </a:rPr>
              <a:t> Deutscher Akademischer Austauschdienst</a:t>
            </a:r>
            <a:r>
              <a:rPr lang="de-DE" dirty="0"/>
              <a:t> (DAAD)</a:t>
            </a:r>
            <a:br>
              <a:rPr lang="de-DE" dirty="0"/>
            </a:br>
            <a:r>
              <a:rPr lang="de-DE" dirty="0"/>
              <a:t>(</a:t>
            </a:r>
            <a:r>
              <a:rPr lang="ru-RU" dirty="0"/>
              <a:t>Загальна інформація щодо навчання в Німеччині</a:t>
            </a:r>
            <a:r>
              <a:rPr lang="de-DE" dirty="0"/>
              <a:t>)</a:t>
            </a:r>
          </a:p>
          <a:p>
            <a:pPr lvl="1"/>
            <a:r>
              <a:rPr lang="uk-UA" dirty="0">
                <a:hlinkClick r:id="rId10"/>
              </a:rPr>
              <a:t>Житло, фінанси та страхування </a:t>
            </a:r>
            <a:r>
              <a:rPr lang="de-DE" dirty="0">
                <a:hlinkClick r:id="rId10"/>
              </a:rPr>
              <a:t>| Universität Paderborn</a:t>
            </a:r>
            <a:endParaRPr lang="de-DE" dirty="0"/>
          </a:p>
          <a:p>
            <a:pPr lvl="1"/>
            <a:r>
              <a:rPr lang="ru-RU" dirty="0">
                <a:hlinkClick r:id="rId11"/>
              </a:rPr>
              <a:t>Загальний студентський комітет університету Падерборн (AStA)</a:t>
            </a:r>
            <a:endParaRPr lang="de-DE" dirty="0"/>
          </a:p>
          <a:p>
            <a:pPr lvl="1"/>
            <a:endParaRPr lang="de-DE" dirty="0"/>
          </a:p>
          <a:p>
            <a:pPr marL="0" lvl="1" indent="0">
              <a:buNone/>
            </a:pPr>
            <a:endParaRPr lang="de-DE" dirty="0"/>
          </a:p>
          <a:p>
            <a:pPr lvl="1"/>
            <a:endParaRPr lang="de-DE" dirty="0"/>
          </a:p>
        </p:txBody>
      </p:sp>
    </p:spTree>
    <p:extLst>
      <p:ext uri="{BB962C8B-B14F-4D97-AF65-F5344CB8AC3E}">
        <p14:creationId xmlns:p14="http://schemas.microsoft.com/office/powerpoint/2010/main" val="7058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extplatzhalter 1">
            <a:extLst>
              <a:ext uri="{FF2B5EF4-FFF2-40B4-BE49-F238E27FC236}">
                <a16:creationId xmlns:a16="http://schemas.microsoft.com/office/drawing/2014/main" id="{E55722BB-75A2-495E-AC0C-CE5D0D65FF87}"/>
              </a:ext>
            </a:extLst>
          </p:cNvPr>
          <p:cNvSpPr>
            <a:spLocks noGrp="1"/>
          </p:cNvSpPr>
          <p:nvPr>
            <p:ph type="body" orient="vert" idx="1"/>
          </p:nvPr>
        </p:nvSpPr>
        <p:spPr/>
        <p:txBody>
          <a:bodyPr/>
          <a:lstStyle/>
          <a:p>
            <a:r>
              <a:rPr lang="de-DE" dirty="0"/>
              <a:t>Mittwoch 13.00 – 15.30 Uhr + Donnerstag 13.00 – 14.30 Uhr</a:t>
            </a:r>
          </a:p>
          <a:p>
            <a:r>
              <a:rPr lang="de-DE" dirty="0"/>
              <a:t>und nach Vereinbarung </a:t>
            </a:r>
          </a:p>
        </p:txBody>
      </p:sp>
      <p:sp>
        <p:nvSpPr>
          <p:cNvPr id="3" name="Vertikaler Textplatzhalter 2">
            <a:extLst>
              <a:ext uri="{FF2B5EF4-FFF2-40B4-BE49-F238E27FC236}">
                <a16:creationId xmlns:a16="http://schemas.microsoft.com/office/drawing/2014/main" id="{8588B2F5-59BF-4355-BFA1-7F30596AB6AC}"/>
              </a:ext>
            </a:extLst>
          </p:cNvPr>
          <p:cNvSpPr>
            <a:spLocks noGrp="1"/>
          </p:cNvSpPr>
          <p:nvPr>
            <p:ph type="body" orient="vert" idx="21"/>
          </p:nvPr>
        </p:nvSpPr>
        <p:spPr/>
        <p:txBody>
          <a:bodyPr/>
          <a:lstStyle/>
          <a:p>
            <a:r>
              <a:rPr lang="de-DE" dirty="0"/>
              <a:t>Sprechzeiten</a:t>
            </a:r>
          </a:p>
        </p:txBody>
      </p:sp>
      <p:sp>
        <p:nvSpPr>
          <p:cNvPr id="4" name="Vertikaler Textplatzhalter 3">
            <a:extLst>
              <a:ext uri="{FF2B5EF4-FFF2-40B4-BE49-F238E27FC236}">
                <a16:creationId xmlns:a16="http://schemas.microsoft.com/office/drawing/2014/main" id="{69E9EDB6-8D4C-4373-871A-ED3596F6F5E1}"/>
              </a:ext>
            </a:extLst>
          </p:cNvPr>
          <p:cNvSpPr>
            <a:spLocks noGrp="1"/>
          </p:cNvSpPr>
          <p:nvPr>
            <p:ph type="body" orient="vert" idx="14"/>
          </p:nvPr>
        </p:nvSpPr>
        <p:spPr/>
        <p:txBody>
          <a:bodyPr/>
          <a:lstStyle/>
          <a:p>
            <a:r>
              <a:rPr lang="de-DE" dirty="0"/>
              <a:t>Warburger Str. 100, Raum I4.107</a:t>
            </a:r>
          </a:p>
        </p:txBody>
      </p:sp>
      <p:sp>
        <p:nvSpPr>
          <p:cNvPr id="5" name="Vertikaler Textplatzhalter 4">
            <a:extLst>
              <a:ext uri="{FF2B5EF4-FFF2-40B4-BE49-F238E27FC236}">
                <a16:creationId xmlns:a16="http://schemas.microsoft.com/office/drawing/2014/main" id="{D7100E7D-1C2F-4995-B862-6C676962F231}"/>
              </a:ext>
            </a:extLst>
          </p:cNvPr>
          <p:cNvSpPr>
            <a:spLocks noGrp="1"/>
          </p:cNvSpPr>
          <p:nvPr>
            <p:ph type="body" orient="vert" idx="22"/>
          </p:nvPr>
        </p:nvSpPr>
        <p:spPr/>
        <p:txBody>
          <a:bodyPr/>
          <a:lstStyle/>
          <a:p>
            <a:r>
              <a:rPr lang="de-DE" dirty="0"/>
              <a:t>Adresse</a:t>
            </a:r>
          </a:p>
        </p:txBody>
      </p:sp>
      <p:sp>
        <p:nvSpPr>
          <p:cNvPr id="6" name="Vertikaler Textplatzhalter 5">
            <a:extLst>
              <a:ext uri="{FF2B5EF4-FFF2-40B4-BE49-F238E27FC236}">
                <a16:creationId xmlns:a16="http://schemas.microsoft.com/office/drawing/2014/main" id="{E85743EF-D31D-4727-BA39-0045C07B2C1C}"/>
              </a:ext>
            </a:extLst>
          </p:cNvPr>
          <p:cNvSpPr>
            <a:spLocks noGrp="1"/>
          </p:cNvSpPr>
          <p:nvPr>
            <p:ph type="body" orient="vert" idx="15"/>
          </p:nvPr>
        </p:nvSpPr>
        <p:spPr/>
        <p:txBody>
          <a:bodyPr/>
          <a:lstStyle/>
          <a:p>
            <a:r>
              <a:rPr lang="de-DE" dirty="0"/>
              <a:t>www.uni-paderborn.de/io</a:t>
            </a:r>
          </a:p>
        </p:txBody>
      </p:sp>
      <p:sp>
        <p:nvSpPr>
          <p:cNvPr id="7" name="Vertikaler Textplatzhalter 6">
            <a:extLst>
              <a:ext uri="{FF2B5EF4-FFF2-40B4-BE49-F238E27FC236}">
                <a16:creationId xmlns:a16="http://schemas.microsoft.com/office/drawing/2014/main" id="{59359739-BC07-4021-A63C-C8106D52C381}"/>
              </a:ext>
            </a:extLst>
          </p:cNvPr>
          <p:cNvSpPr>
            <a:spLocks noGrp="1"/>
          </p:cNvSpPr>
          <p:nvPr>
            <p:ph type="body" orient="vert" idx="23"/>
          </p:nvPr>
        </p:nvSpPr>
        <p:spPr/>
        <p:txBody>
          <a:bodyPr/>
          <a:lstStyle/>
          <a:p>
            <a:r>
              <a:rPr lang="de-DE" dirty="0"/>
              <a:t>Internet</a:t>
            </a:r>
          </a:p>
        </p:txBody>
      </p:sp>
      <p:sp>
        <p:nvSpPr>
          <p:cNvPr id="8" name="Vertikaler Textplatzhalter 7">
            <a:extLst>
              <a:ext uri="{FF2B5EF4-FFF2-40B4-BE49-F238E27FC236}">
                <a16:creationId xmlns:a16="http://schemas.microsoft.com/office/drawing/2014/main" id="{2E549466-3820-4D69-93E6-F7CC95CD63C2}"/>
              </a:ext>
            </a:extLst>
          </p:cNvPr>
          <p:cNvSpPr>
            <a:spLocks noGrp="1"/>
          </p:cNvSpPr>
          <p:nvPr>
            <p:ph type="body" orient="vert" idx="16"/>
          </p:nvPr>
        </p:nvSpPr>
        <p:spPr/>
        <p:txBody>
          <a:bodyPr/>
          <a:lstStyle/>
          <a:p>
            <a:r>
              <a:rPr lang="de-DE" dirty="0"/>
              <a:t>volker.verhoff@zv.uni-paderborn.de</a:t>
            </a:r>
          </a:p>
        </p:txBody>
      </p:sp>
      <p:sp>
        <p:nvSpPr>
          <p:cNvPr id="9" name="Vertikaler Textplatzhalter 8">
            <a:extLst>
              <a:ext uri="{FF2B5EF4-FFF2-40B4-BE49-F238E27FC236}">
                <a16:creationId xmlns:a16="http://schemas.microsoft.com/office/drawing/2014/main" id="{24787BFF-64AF-4A23-BE34-003A423E4591}"/>
              </a:ext>
            </a:extLst>
          </p:cNvPr>
          <p:cNvSpPr>
            <a:spLocks noGrp="1"/>
          </p:cNvSpPr>
          <p:nvPr>
            <p:ph type="body" orient="vert" idx="24"/>
          </p:nvPr>
        </p:nvSpPr>
        <p:spPr/>
        <p:txBody>
          <a:bodyPr/>
          <a:lstStyle/>
          <a:p>
            <a:r>
              <a:rPr lang="de-DE" dirty="0"/>
              <a:t>E-Mail</a:t>
            </a:r>
          </a:p>
        </p:txBody>
      </p:sp>
      <p:sp>
        <p:nvSpPr>
          <p:cNvPr id="10" name="Vertikaler Textplatzhalter 9">
            <a:extLst>
              <a:ext uri="{FF2B5EF4-FFF2-40B4-BE49-F238E27FC236}">
                <a16:creationId xmlns:a16="http://schemas.microsoft.com/office/drawing/2014/main" id="{BC255512-A2FD-44AE-921E-C89867147DDA}"/>
              </a:ext>
            </a:extLst>
          </p:cNvPr>
          <p:cNvSpPr>
            <a:spLocks noGrp="1"/>
          </p:cNvSpPr>
          <p:nvPr>
            <p:ph type="body" orient="vert" idx="17"/>
          </p:nvPr>
        </p:nvSpPr>
        <p:spPr/>
        <p:txBody>
          <a:bodyPr/>
          <a:lstStyle/>
          <a:p>
            <a:r>
              <a:rPr lang="de-DE" dirty="0"/>
              <a:t>+49 5251 60-2381</a:t>
            </a:r>
          </a:p>
        </p:txBody>
      </p:sp>
      <p:sp>
        <p:nvSpPr>
          <p:cNvPr id="11" name="Vertikaler Textplatzhalter 10">
            <a:extLst>
              <a:ext uri="{FF2B5EF4-FFF2-40B4-BE49-F238E27FC236}">
                <a16:creationId xmlns:a16="http://schemas.microsoft.com/office/drawing/2014/main" id="{AB56C233-AA8A-412C-8FA6-61C81C3E220C}"/>
              </a:ext>
            </a:extLst>
          </p:cNvPr>
          <p:cNvSpPr>
            <a:spLocks noGrp="1"/>
          </p:cNvSpPr>
          <p:nvPr>
            <p:ph type="body" orient="vert" idx="25"/>
          </p:nvPr>
        </p:nvSpPr>
        <p:spPr/>
        <p:txBody>
          <a:bodyPr/>
          <a:lstStyle/>
          <a:p>
            <a:r>
              <a:rPr lang="de-DE" dirty="0"/>
              <a:t>Telefon</a:t>
            </a:r>
          </a:p>
        </p:txBody>
      </p:sp>
      <p:sp>
        <p:nvSpPr>
          <p:cNvPr id="12" name="Vertikaler Textplatzhalter 11">
            <a:extLst>
              <a:ext uri="{FF2B5EF4-FFF2-40B4-BE49-F238E27FC236}">
                <a16:creationId xmlns:a16="http://schemas.microsoft.com/office/drawing/2014/main" id="{639E9569-4AF0-475C-B49C-65950F4C8629}"/>
              </a:ext>
            </a:extLst>
          </p:cNvPr>
          <p:cNvSpPr>
            <a:spLocks noGrp="1"/>
          </p:cNvSpPr>
          <p:nvPr>
            <p:ph type="body" orient="vert" idx="18"/>
          </p:nvPr>
        </p:nvSpPr>
        <p:spPr/>
        <p:txBody>
          <a:bodyPr/>
          <a:lstStyle/>
          <a:p>
            <a:r>
              <a:rPr lang="de-DE" dirty="0"/>
              <a:t>International Office</a:t>
            </a:r>
          </a:p>
        </p:txBody>
      </p:sp>
      <p:sp>
        <p:nvSpPr>
          <p:cNvPr id="13" name="Vertikaler Textplatzhalter 12">
            <a:extLst>
              <a:ext uri="{FF2B5EF4-FFF2-40B4-BE49-F238E27FC236}">
                <a16:creationId xmlns:a16="http://schemas.microsoft.com/office/drawing/2014/main" id="{DFD021A7-37E3-4B0C-9289-272C1F5AE355}"/>
              </a:ext>
            </a:extLst>
          </p:cNvPr>
          <p:cNvSpPr>
            <a:spLocks noGrp="1"/>
          </p:cNvSpPr>
          <p:nvPr>
            <p:ph type="body" orient="vert" idx="19"/>
          </p:nvPr>
        </p:nvSpPr>
        <p:spPr/>
        <p:txBody>
          <a:bodyPr/>
          <a:lstStyle/>
          <a:p>
            <a:r>
              <a:rPr lang="de-DE" dirty="0" err="1"/>
              <a:t>Coordination</a:t>
            </a:r>
            <a:r>
              <a:rPr lang="de-DE" dirty="0"/>
              <a:t> </a:t>
            </a:r>
            <a:r>
              <a:rPr lang="de-DE" dirty="0" err="1"/>
              <a:t>Refugees</a:t>
            </a:r>
            <a:endParaRPr lang="de-DE" dirty="0"/>
          </a:p>
          <a:p>
            <a:r>
              <a:rPr lang="de-DE" dirty="0"/>
              <a:t>Department 3/SG 3.1</a:t>
            </a:r>
          </a:p>
        </p:txBody>
      </p:sp>
      <p:sp>
        <p:nvSpPr>
          <p:cNvPr id="14" name="Titel 13">
            <a:extLst>
              <a:ext uri="{FF2B5EF4-FFF2-40B4-BE49-F238E27FC236}">
                <a16:creationId xmlns:a16="http://schemas.microsoft.com/office/drawing/2014/main" id="{2CDE0B19-68F6-4B70-86CE-1B3C8C4E1DCE}"/>
              </a:ext>
            </a:extLst>
          </p:cNvPr>
          <p:cNvSpPr>
            <a:spLocks noGrp="1"/>
          </p:cNvSpPr>
          <p:nvPr>
            <p:ph type="title"/>
          </p:nvPr>
        </p:nvSpPr>
        <p:spPr>
          <a:xfrm>
            <a:off x="3416300" y="2560106"/>
            <a:ext cx="3086100" cy="301521"/>
          </a:xfrm>
        </p:spPr>
        <p:txBody>
          <a:bodyPr/>
          <a:lstStyle/>
          <a:p>
            <a:r>
              <a:rPr lang="de-DE" dirty="0"/>
              <a:t>Volker Verhoff</a:t>
            </a:r>
          </a:p>
        </p:txBody>
      </p:sp>
      <p:sp>
        <p:nvSpPr>
          <p:cNvPr id="18" name="Fußzeilenplatzhalter 17">
            <a:extLst>
              <a:ext uri="{FF2B5EF4-FFF2-40B4-BE49-F238E27FC236}">
                <a16:creationId xmlns:a16="http://schemas.microsoft.com/office/drawing/2014/main" id="{B679F5C0-4580-415C-878C-0501AB012741}"/>
              </a:ext>
            </a:extLst>
          </p:cNvPr>
          <p:cNvSpPr>
            <a:spLocks noGrp="1"/>
          </p:cNvSpPr>
          <p:nvPr>
            <p:ph type="ftr" sz="quarter" idx="11"/>
          </p:nvPr>
        </p:nvSpPr>
        <p:spPr/>
        <p:txBody>
          <a:bodyPr/>
          <a:lstStyle/>
          <a:p>
            <a:r>
              <a:rPr lang="de-DE"/>
              <a:t>Volker Verhoff, Koordinator geflüchtete Studierende ∙ Studienbeginn leicht gemacht ∙ 15. August 2024</a:t>
            </a:r>
          </a:p>
        </p:txBody>
      </p:sp>
      <p:sp>
        <p:nvSpPr>
          <p:cNvPr id="16" name="Vertikaler Textplatzhalter 15"/>
          <p:cNvSpPr>
            <a:spLocks noGrp="1"/>
          </p:cNvSpPr>
          <p:nvPr>
            <p:ph type="body" orient="vert" idx="20"/>
          </p:nvPr>
        </p:nvSpPr>
        <p:spPr>
          <a:xfrm>
            <a:off x="3416300" y="2284738"/>
            <a:ext cx="2476500" cy="275368"/>
          </a:xfrm>
        </p:spPr>
        <p:txBody>
          <a:bodyPr/>
          <a:lstStyle/>
          <a:p>
            <a:endParaRPr lang="de-DE" dirty="0"/>
          </a:p>
        </p:txBody>
      </p:sp>
      <p:sp>
        <p:nvSpPr>
          <p:cNvPr id="15" name="Textfeld 14"/>
          <p:cNvSpPr txBox="1"/>
          <p:nvPr/>
        </p:nvSpPr>
        <p:spPr>
          <a:xfrm>
            <a:off x="8035142" y="2209008"/>
            <a:ext cx="1733936" cy="323165"/>
          </a:xfrm>
          <a:prstGeom prst="rect">
            <a:avLst/>
          </a:prstGeom>
          <a:noFill/>
        </p:spPr>
        <p:txBody>
          <a:bodyPr wrap="none" rtlCol="0">
            <a:spAutoFit/>
          </a:bodyPr>
          <a:lstStyle/>
          <a:p>
            <a:r>
              <a:rPr lang="de-DE" sz="1500" dirty="0"/>
              <a:t>Infos und Kontakt:</a:t>
            </a:r>
          </a:p>
        </p:txBody>
      </p:sp>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018" y="2560106"/>
            <a:ext cx="1652184" cy="1652184"/>
          </a:xfrm>
          <a:prstGeom prst="rect">
            <a:avLst/>
          </a:prstGeom>
        </p:spPr>
      </p:pic>
      <p:sp>
        <p:nvSpPr>
          <p:cNvPr id="17" name="Foliennummernplatzhalter 16">
            <a:extLst>
              <a:ext uri="{FF2B5EF4-FFF2-40B4-BE49-F238E27FC236}">
                <a16:creationId xmlns:a16="http://schemas.microsoft.com/office/drawing/2014/main" id="{18C72E71-82EE-4B10-ABE4-B9132773A5A2}"/>
              </a:ext>
            </a:extLst>
          </p:cNvPr>
          <p:cNvSpPr>
            <a:spLocks noGrp="1"/>
          </p:cNvSpPr>
          <p:nvPr>
            <p:ph type="sldNum" sz="quarter" idx="12"/>
          </p:nvPr>
        </p:nvSpPr>
        <p:spPr/>
        <p:txBody>
          <a:bodyPr/>
          <a:lstStyle/>
          <a:p>
            <a:fld id="{E6AA5693-5562-46BF-BAF4-16238AB6C896}" type="slidenum">
              <a:rPr lang="de-DE" smtClean="0"/>
              <a:pPr/>
              <a:t>31</a:t>
            </a:fld>
            <a:endParaRPr lang="de-DE"/>
          </a:p>
        </p:txBody>
      </p:sp>
    </p:spTree>
    <p:extLst>
      <p:ext uri="{BB962C8B-B14F-4D97-AF65-F5344CB8AC3E}">
        <p14:creationId xmlns:p14="http://schemas.microsoft.com/office/powerpoint/2010/main" val="76166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Vertikaler Textplatzhalter 20">
            <a:extLst>
              <a:ext uri="{FF2B5EF4-FFF2-40B4-BE49-F238E27FC236}">
                <a16:creationId xmlns:a16="http://schemas.microsoft.com/office/drawing/2014/main" id="{35F263D7-EA4B-4DDB-BD78-CB1B83341838}"/>
              </a:ext>
            </a:extLst>
          </p:cNvPr>
          <p:cNvSpPr>
            <a:spLocks noGrp="1"/>
          </p:cNvSpPr>
          <p:nvPr>
            <p:ph type="body" orient="vert" idx="12"/>
          </p:nvPr>
        </p:nvSpPr>
        <p:spPr/>
        <p:txBody>
          <a:bodyPr/>
          <a:lstStyle/>
          <a:p>
            <a:r>
              <a:rPr lang="de-DE" dirty="0"/>
              <a:t>Volker Verhoff, Koordinator geflüchtete Studierende ∙ 15. August 2024</a:t>
            </a:r>
          </a:p>
        </p:txBody>
      </p:sp>
      <p:sp>
        <p:nvSpPr>
          <p:cNvPr id="20" name="Untertitel 19">
            <a:extLst>
              <a:ext uri="{FF2B5EF4-FFF2-40B4-BE49-F238E27FC236}">
                <a16:creationId xmlns:a16="http://schemas.microsoft.com/office/drawing/2014/main" id="{2BF29976-91BA-484D-8FD1-4967683F7FFE}"/>
              </a:ext>
            </a:extLst>
          </p:cNvPr>
          <p:cNvSpPr>
            <a:spLocks noGrp="1"/>
          </p:cNvSpPr>
          <p:nvPr>
            <p:ph type="subTitle" idx="1"/>
          </p:nvPr>
        </p:nvSpPr>
        <p:spPr/>
        <p:txBody>
          <a:bodyPr/>
          <a:lstStyle/>
          <a:p>
            <a:endParaRPr lang="de-DE" dirty="0"/>
          </a:p>
        </p:txBody>
      </p:sp>
      <p:sp>
        <p:nvSpPr>
          <p:cNvPr id="19" name="Titel 18">
            <a:extLst>
              <a:ext uri="{FF2B5EF4-FFF2-40B4-BE49-F238E27FC236}">
                <a16:creationId xmlns:a16="http://schemas.microsoft.com/office/drawing/2014/main" id="{92CB149D-DAA7-427C-80C2-4469F12961F8}"/>
              </a:ext>
            </a:extLst>
          </p:cNvPr>
          <p:cNvSpPr>
            <a:spLocks noGrp="1"/>
          </p:cNvSpPr>
          <p:nvPr>
            <p:ph type="ctrTitle"/>
          </p:nvPr>
        </p:nvSpPr>
        <p:spPr/>
        <p:txBody>
          <a:bodyPr/>
          <a:lstStyle/>
          <a:p>
            <a:r>
              <a:rPr lang="de-DE" dirty="0"/>
              <a:t>Vielen Dank für die Aufmerksamkeit!</a:t>
            </a:r>
          </a:p>
        </p:txBody>
      </p:sp>
      <p:sp>
        <p:nvSpPr>
          <p:cNvPr id="17" name="Foliennummernplatzhalter 16">
            <a:extLst>
              <a:ext uri="{FF2B5EF4-FFF2-40B4-BE49-F238E27FC236}">
                <a16:creationId xmlns:a16="http://schemas.microsoft.com/office/drawing/2014/main" id="{837E51BC-E48D-4D9C-8CE3-D08460F05A8B}"/>
              </a:ext>
            </a:extLst>
          </p:cNvPr>
          <p:cNvSpPr>
            <a:spLocks noGrp="1"/>
          </p:cNvSpPr>
          <p:nvPr>
            <p:ph type="sldNum" sz="quarter" idx="11"/>
          </p:nvPr>
        </p:nvSpPr>
        <p:spPr/>
        <p:txBody>
          <a:bodyPr/>
          <a:lstStyle/>
          <a:p>
            <a:fld id="{E6AA5693-5562-46BF-BAF4-16238AB6C896}" type="slidenum">
              <a:rPr lang="de-DE" smtClean="0"/>
              <a:pPr/>
              <a:t>32</a:t>
            </a:fld>
            <a:endParaRPr lang="de-DE"/>
          </a:p>
        </p:txBody>
      </p:sp>
      <p:sp>
        <p:nvSpPr>
          <p:cNvPr id="18" name="Fußzeilenplatzhalter 17">
            <a:extLst>
              <a:ext uri="{FF2B5EF4-FFF2-40B4-BE49-F238E27FC236}">
                <a16:creationId xmlns:a16="http://schemas.microsoft.com/office/drawing/2014/main" id="{8C192F4E-BBF7-4FFA-96A5-8340E9D6F1BB}"/>
              </a:ext>
            </a:extLst>
          </p:cNvPr>
          <p:cNvSpPr>
            <a:spLocks noGrp="1"/>
          </p:cNvSpPr>
          <p:nvPr>
            <p:ph type="ftr" sz="quarter" idx="10"/>
          </p:nvPr>
        </p:nvSpPr>
        <p:spPr/>
        <p:txBody>
          <a:bodyPr/>
          <a:lstStyle/>
          <a:p>
            <a:r>
              <a:rPr lang="de-DE"/>
              <a:t>Volker Verhoff, Koordinator geflüchtete Studierende ∙ Studienbeginn leicht gemacht ∙ 15. August 2024</a:t>
            </a:r>
          </a:p>
        </p:txBody>
      </p:sp>
    </p:spTree>
    <p:extLst>
      <p:ext uri="{BB962C8B-B14F-4D97-AF65-F5344CB8AC3E}">
        <p14:creationId xmlns:p14="http://schemas.microsoft.com/office/powerpoint/2010/main" val="267383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2245EDE8-989E-4A96-AC19-E9F085204C92}"/>
              </a:ext>
            </a:extLst>
          </p:cNvPr>
          <p:cNvSpPr>
            <a:spLocks noGrp="1"/>
          </p:cNvSpPr>
          <p:nvPr>
            <p:ph type="ftr" sz="quarter" idx="11"/>
          </p:nvPr>
        </p:nvSpPr>
        <p:spPr>
          <a:xfrm>
            <a:off x="2019600" y="6414770"/>
            <a:ext cx="25400" cy="185738"/>
          </a:xfrm>
        </p:spPr>
        <p:txBody>
          <a:bodyPr/>
          <a:lstStyle/>
          <a:p>
            <a:r>
              <a:rPr lang="de-DE" dirty="0"/>
              <a:t>Volker Verhoff, Koordinator geflüchtete Studierende ∙ Studienbeginn leicht gemacht ∙ 15. August 2024</a:t>
            </a:r>
          </a:p>
        </p:txBody>
      </p:sp>
      <p:sp>
        <p:nvSpPr>
          <p:cNvPr id="8" name="Vertikaler Textplatzhalter 7">
            <a:extLst>
              <a:ext uri="{FF2B5EF4-FFF2-40B4-BE49-F238E27FC236}">
                <a16:creationId xmlns:a16="http://schemas.microsoft.com/office/drawing/2014/main" id="{4EEBC60F-6C7B-4DFF-9F32-D4BB00359F9A}"/>
              </a:ext>
            </a:extLst>
          </p:cNvPr>
          <p:cNvSpPr>
            <a:spLocks noGrp="1"/>
          </p:cNvSpPr>
          <p:nvPr>
            <p:ph type="body" orient="vert" idx="1"/>
          </p:nvPr>
        </p:nvSpPr>
        <p:spPr>
          <a:xfrm>
            <a:off x="2019600" y="1759316"/>
            <a:ext cx="8975725" cy="3833812"/>
          </a:xfrm>
        </p:spPr>
        <p:txBody>
          <a:bodyPr/>
          <a:lstStyle/>
          <a:p>
            <a:r>
              <a:rPr lang="uk-UA" dirty="0"/>
              <a:t>Перші кроки</a:t>
            </a:r>
            <a:endParaRPr lang="de-DE" dirty="0"/>
          </a:p>
          <a:p>
            <a:r>
              <a:rPr lang="uk-UA" dirty="0"/>
              <a:t>Подача заяви</a:t>
            </a:r>
            <a:r>
              <a:rPr lang="de-DE" dirty="0"/>
              <a:t> </a:t>
            </a:r>
          </a:p>
          <a:p>
            <a:pPr lvl="1"/>
            <a:r>
              <a:rPr lang="uk-UA" dirty="0"/>
              <a:t>На навчання за освітньою програмою</a:t>
            </a:r>
            <a:endParaRPr lang="de-DE" dirty="0"/>
          </a:p>
          <a:p>
            <a:pPr lvl="1"/>
            <a:r>
              <a:rPr lang="uk-UA" dirty="0"/>
              <a:t>На навчання на мовному курсі</a:t>
            </a:r>
            <a:endParaRPr lang="de-DE" dirty="0"/>
          </a:p>
          <a:p>
            <a:r>
              <a:rPr lang="uk-UA" dirty="0"/>
              <a:t>Витрати та варіанти фінансування</a:t>
            </a:r>
          </a:p>
          <a:p>
            <a:r>
              <a:rPr lang="uk-UA" dirty="0"/>
              <a:t>Обмін інформацією та запитання</a:t>
            </a:r>
            <a:endParaRPr lang="de-DE" dirty="0"/>
          </a:p>
        </p:txBody>
      </p:sp>
      <p:sp>
        <p:nvSpPr>
          <p:cNvPr id="6" name="Foliennummernplatzhalter 5">
            <a:extLst>
              <a:ext uri="{FF2B5EF4-FFF2-40B4-BE49-F238E27FC236}">
                <a16:creationId xmlns:a16="http://schemas.microsoft.com/office/drawing/2014/main" id="{E11D6655-D205-4485-AAB1-8649E93016B4}"/>
              </a:ext>
            </a:extLst>
          </p:cNvPr>
          <p:cNvSpPr>
            <a:spLocks noGrp="1"/>
          </p:cNvSpPr>
          <p:nvPr>
            <p:ph type="sldNum" sz="quarter" idx="12"/>
          </p:nvPr>
        </p:nvSpPr>
        <p:spPr/>
        <p:txBody>
          <a:bodyPr/>
          <a:lstStyle/>
          <a:p>
            <a:fld id="{11DE32AD-F86D-4804-839F-80A6732D429D}" type="slidenum">
              <a:rPr lang="de-DE" smtClean="0"/>
              <a:pPr/>
              <a:t>4</a:t>
            </a:fld>
            <a:endParaRPr lang="de-DE" dirty="0"/>
          </a:p>
        </p:txBody>
      </p:sp>
    </p:spTree>
    <p:extLst>
      <p:ext uri="{BB962C8B-B14F-4D97-AF65-F5344CB8AC3E}">
        <p14:creationId xmlns:p14="http://schemas.microsoft.com/office/powerpoint/2010/main" val="201094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5</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1200" y="1958973"/>
            <a:ext cx="11349038" cy="3816000"/>
          </a:xfrm>
        </p:spPr>
        <p:txBody>
          <a:bodyPr/>
          <a:lstStyle/>
          <a:p>
            <a:pPr lvl="4">
              <a:lnSpc>
                <a:spcPct val="100000"/>
              </a:lnSpc>
              <a:spcBef>
                <a:spcPts val="2500"/>
              </a:spcBef>
              <a:buClr>
                <a:srgbClr val="0025AA"/>
              </a:buClr>
            </a:pPr>
            <a:r>
              <a:rPr lang="de-DE" sz="2000" b="1" dirty="0">
                <a:solidFill>
                  <a:prstClr val="black"/>
                </a:solidFill>
              </a:rPr>
              <a:t>Überlegung Ausbildung oder Studium?</a:t>
            </a:r>
          </a:p>
          <a:p>
            <a:pPr lvl="4">
              <a:lnSpc>
                <a:spcPct val="100000"/>
              </a:lnSpc>
              <a:spcBef>
                <a:spcPts val="2500"/>
              </a:spcBef>
              <a:buClr>
                <a:srgbClr val="0025AA"/>
              </a:buClr>
            </a:pPr>
            <a:r>
              <a:rPr lang="de-DE" sz="2000" b="1" dirty="0">
                <a:solidFill>
                  <a:prstClr val="black"/>
                </a:solidFill>
              </a:rPr>
              <a:t>Informationen über gewünschten Studiengang einholen</a:t>
            </a:r>
          </a:p>
          <a:p>
            <a:pPr lvl="5">
              <a:lnSpc>
                <a:spcPct val="100000"/>
              </a:lnSpc>
              <a:spcBef>
                <a:spcPts val="2500"/>
              </a:spcBef>
              <a:buClr>
                <a:srgbClr val="0025AA"/>
              </a:buClr>
            </a:pPr>
            <a:r>
              <a:rPr lang="de-DE" sz="1800" b="1" dirty="0">
                <a:solidFill>
                  <a:prstClr val="black"/>
                </a:solidFill>
                <a:hlinkClick r:id="rId2"/>
              </a:rPr>
              <a:t>Homepage Uni Paderborn </a:t>
            </a:r>
            <a:endParaRPr lang="de-DE" sz="1800" b="1" dirty="0">
              <a:solidFill>
                <a:prstClr val="black"/>
              </a:solidFill>
            </a:endParaRPr>
          </a:p>
          <a:p>
            <a:pPr lvl="5">
              <a:lnSpc>
                <a:spcPct val="100000"/>
              </a:lnSpc>
              <a:spcBef>
                <a:spcPts val="2500"/>
              </a:spcBef>
              <a:buClr>
                <a:srgbClr val="0025AA"/>
              </a:buClr>
            </a:pPr>
            <a:r>
              <a:rPr lang="de-DE" sz="1800" b="1" dirty="0">
                <a:solidFill>
                  <a:prstClr val="black"/>
                </a:solidFill>
                <a:hlinkClick r:id="rId3"/>
              </a:rPr>
              <a:t>Zentrale Studienberatung </a:t>
            </a:r>
            <a:r>
              <a:rPr lang="de-DE" sz="1800" b="1" dirty="0">
                <a:solidFill>
                  <a:prstClr val="black"/>
                </a:solidFill>
              </a:rPr>
              <a:t>(ZSB)</a:t>
            </a:r>
          </a:p>
          <a:p>
            <a:pPr lvl="4">
              <a:lnSpc>
                <a:spcPct val="100000"/>
              </a:lnSpc>
              <a:spcBef>
                <a:spcPts val="2500"/>
              </a:spcBef>
              <a:buClr>
                <a:srgbClr val="0025AA"/>
              </a:buClr>
            </a:pPr>
            <a:r>
              <a:rPr lang="de-DE" sz="2000" b="1" dirty="0">
                <a:solidFill>
                  <a:prstClr val="black"/>
                </a:solidFill>
              </a:rPr>
              <a:t>Entscheidung</a:t>
            </a:r>
          </a:p>
          <a:p>
            <a:pPr marL="122400" lvl="4" indent="0">
              <a:spcBef>
                <a:spcPts val="2500"/>
              </a:spcBef>
              <a:buClr>
                <a:srgbClr val="0025AA"/>
              </a:buClr>
              <a:buNone/>
            </a:pPr>
            <a:endParaRPr lang="de-DE" sz="2000" b="1" dirty="0">
              <a:solidFill>
                <a:prstClr val="black"/>
              </a:solidFill>
            </a:endParaRPr>
          </a:p>
          <a:p>
            <a:pPr marL="122400" lvl="4" indent="0">
              <a:spcBef>
                <a:spcPts val="2500"/>
              </a:spcBef>
              <a:buClr>
                <a:srgbClr val="0025AA"/>
              </a:buClr>
              <a:buNone/>
            </a:pPr>
            <a:endParaRPr lang="de-DE" sz="2000" b="1" dirty="0">
              <a:solidFill>
                <a:prstClr val="black"/>
              </a:solidFill>
            </a:endParaRPr>
          </a:p>
          <a:p>
            <a:pPr marL="396000" lvl="0" indent="-396000">
              <a:lnSpc>
                <a:spcPct val="100000"/>
              </a:lnSpc>
              <a:spcBef>
                <a:spcPts val="2500"/>
              </a:spcBef>
              <a:buClr>
                <a:srgbClr val="0025AA"/>
              </a:buClr>
              <a:buFont typeface="+mj-lt"/>
              <a:buAutoNum type="arabicPeriod"/>
            </a:pPr>
            <a:endParaRPr lang="de-DE" sz="2000" b="1" dirty="0">
              <a:solidFill>
                <a:prstClr val="black"/>
              </a:solidFill>
            </a:endParaRPr>
          </a:p>
          <a:p>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472544"/>
          </a:xfrm>
        </p:spPr>
        <p:txBody>
          <a:bodyPr/>
          <a:lstStyle/>
          <a:p>
            <a:r>
              <a:rPr lang="de-DE" dirty="0"/>
              <a:t>Erste Schritte</a:t>
            </a:r>
          </a:p>
        </p:txBody>
      </p:sp>
    </p:spTree>
    <p:extLst>
      <p:ext uri="{BB962C8B-B14F-4D97-AF65-F5344CB8AC3E}">
        <p14:creationId xmlns:p14="http://schemas.microsoft.com/office/powerpoint/2010/main" val="328007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6</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1200" y="1958973"/>
            <a:ext cx="11349038" cy="3816000"/>
          </a:xfrm>
        </p:spPr>
        <p:txBody>
          <a:bodyPr/>
          <a:lstStyle/>
          <a:p>
            <a:pPr lvl="4">
              <a:lnSpc>
                <a:spcPct val="100000"/>
              </a:lnSpc>
              <a:spcBef>
                <a:spcPts val="2500"/>
              </a:spcBef>
              <a:buClr>
                <a:srgbClr val="0025AA"/>
              </a:buClr>
            </a:pPr>
            <a:r>
              <a:rPr lang="uk-UA" sz="2000" b="1" dirty="0">
                <a:solidFill>
                  <a:prstClr val="black"/>
                </a:solidFill>
              </a:rPr>
              <a:t>Професійна або вища освіта</a:t>
            </a:r>
            <a:r>
              <a:rPr lang="de-DE" sz="2000" b="1" dirty="0">
                <a:solidFill>
                  <a:prstClr val="black"/>
                </a:solidFill>
              </a:rPr>
              <a:t>?</a:t>
            </a:r>
          </a:p>
          <a:p>
            <a:pPr lvl="4">
              <a:lnSpc>
                <a:spcPct val="100000"/>
              </a:lnSpc>
              <a:spcBef>
                <a:spcPts val="2500"/>
              </a:spcBef>
              <a:buClr>
                <a:srgbClr val="0025AA"/>
              </a:buClr>
            </a:pPr>
            <a:r>
              <a:rPr lang="ru-RU" sz="2000" b="1" dirty="0">
                <a:solidFill>
                  <a:prstClr val="black"/>
                </a:solidFill>
              </a:rPr>
              <a:t>Отримати інформацію про бажану освітню програму</a:t>
            </a:r>
          </a:p>
          <a:p>
            <a:pPr lvl="5">
              <a:lnSpc>
                <a:spcPct val="100000"/>
              </a:lnSpc>
              <a:spcBef>
                <a:spcPts val="2500"/>
              </a:spcBef>
              <a:buClr>
                <a:srgbClr val="0025AA"/>
              </a:buClr>
            </a:pPr>
            <a:r>
              <a:rPr lang="uk-UA" sz="1800" b="1" dirty="0">
                <a:solidFill>
                  <a:prstClr val="black"/>
                </a:solidFill>
                <a:hlinkClick r:id="rId2"/>
              </a:rPr>
              <a:t>Головна сторінка</a:t>
            </a:r>
            <a:r>
              <a:rPr lang="de-DE" sz="1800" b="1" dirty="0">
                <a:solidFill>
                  <a:prstClr val="black"/>
                </a:solidFill>
                <a:hlinkClick r:id="rId2"/>
              </a:rPr>
              <a:t> Uni Paderborn </a:t>
            </a:r>
            <a:endParaRPr lang="de-DE" sz="1800" b="1" dirty="0">
              <a:solidFill>
                <a:prstClr val="black"/>
              </a:solidFill>
            </a:endParaRPr>
          </a:p>
          <a:p>
            <a:pPr lvl="5">
              <a:lnSpc>
                <a:spcPct val="100000"/>
              </a:lnSpc>
              <a:spcBef>
                <a:spcPts val="2500"/>
              </a:spcBef>
              <a:buClr>
                <a:srgbClr val="0025AA"/>
              </a:buClr>
            </a:pPr>
            <a:r>
              <a:rPr lang="de-DE" sz="1800" b="1" dirty="0">
                <a:solidFill>
                  <a:prstClr val="black"/>
                </a:solidFill>
                <a:hlinkClick r:id="rId3"/>
              </a:rPr>
              <a:t>Zentrale Studienberatung </a:t>
            </a:r>
            <a:r>
              <a:rPr lang="de-DE" sz="1800" b="1" dirty="0">
                <a:solidFill>
                  <a:prstClr val="black"/>
                </a:solidFill>
              </a:rPr>
              <a:t>(ZSB)</a:t>
            </a:r>
          </a:p>
          <a:p>
            <a:pPr lvl="4">
              <a:lnSpc>
                <a:spcPct val="100000"/>
              </a:lnSpc>
              <a:spcBef>
                <a:spcPts val="2500"/>
              </a:spcBef>
              <a:buClr>
                <a:srgbClr val="0025AA"/>
              </a:buClr>
            </a:pPr>
            <a:r>
              <a:rPr lang="uk-UA" sz="2000" b="1" dirty="0">
                <a:solidFill>
                  <a:prstClr val="black"/>
                </a:solidFill>
              </a:rPr>
              <a:t>Рішення</a:t>
            </a:r>
            <a:endParaRPr lang="de-DE" sz="2000" b="1" dirty="0">
              <a:solidFill>
                <a:prstClr val="black"/>
              </a:solidFill>
            </a:endParaRPr>
          </a:p>
          <a:p>
            <a:pPr marL="122400" lvl="4" indent="0">
              <a:spcBef>
                <a:spcPts val="2500"/>
              </a:spcBef>
              <a:buClr>
                <a:srgbClr val="0025AA"/>
              </a:buClr>
              <a:buNone/>
            </a:pPr>
            <a:endParaRPr lang="de-DE" sz="2000" b="1" dirty="0">
              <a:solidFill>
                <a:prstClr val="black"/>
              </a:solidFill>
            </a:endParaRPr>
          </a:p>
          <a:p>
            <a:pPr marL="122400" lvl="4" indent="0">
              <a:spcBef>
                <a:spcPts val="2500"/>
              </a:spcBef>
              <a:buClr>
                <a:srgbClr val="0025AA"/>
              </a:buClr>
              <a:buNone/>
            </a:pPr>
            <a:endParaRPr lang="de-DE" sz="2000" b="1" dirty="0">
              <a:solidFill>
                <a:prstClr val="black"/>
              </a:solidFill>
            </a:endParaRPr>
          </a:p>
          <a:p>
            <a:pPr marL="396000" lvl="0" indent="-396000">
              <a:lnSpc>
                <a:spcPct val="100000"/>
              </a:lnSpc>
              <a:spcBef>
                <a:spcPts val="2500"/>
              </a:spcBef>
              <a:buClr>
                <a:srgbClr val="0025AA"/>
              </a:buClr>
              <a:buFont typeface="+mj-lt"/>
              <a:buAutoNum type="arabicPeriod"/>
            </a:pPr>
            <a:endParaRPr lang="de-DE" sz="2000" b="1" dirty="0">
              <a:solidFill>
                <a:prstClr val="black"/>
              </a:solidFill>
            </a:endParaRPr>
          </a:p>
          <a:p>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472544"/>
          </a:xfrm>
        </p:spPr>
        <p:txBody>
          <a:bodyPr/>
          <a:lstStyle/>
          <a:p>
            <a:r>
              <a:rPr lang="uk-UA" dirty="0"/>
              <a:t>Перші кроки</a:t>
            </a:r>
            <a:endParaRPr lang="de-DE" dirty="0"/>
          </a:p>
        </p:txBody>
      </p:sp>
    </p:spTree>
    <p:extLst>
      <p:ext uri="{BB962C8B-B14F-4D97-AF65-F5344CB8AC3E}">
        <p14:creationId xmlns:p14="http://schemas.microsoft.com/office/powerpoint/2010/main" val="85230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7</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1200" y="1749287"/>
            <a:ext cx="11349038" cy="4665483"/>
          </a:xfrm>
        </p:spPr>
        <p:txBody>
          <a:bodyPr/>
          <a:lstStyle/>
          <a:p>
            <a:pPr lvl="4">
              <a:spcBef>
                <a:spcPts val="2500"/>
              </a:spcBef>
              <a:buClr>
                <a:srgbClr val="0025AA"/>
              </a:buClr>
            </a:pPr>
            <a:r>
              <a:rPr lang="de-DE" b="1" dirty="0">
                <a:solidFill>
                  <a:prstClr val="black"/>
                </a:solidFill>
              </a:rPr>
              <a:t> </a:t>
            </a:r>
            <a:r>
              <a:rPr lang="de-DE" b="1" dirty="0">
                <a:solidFill>
                  <a:prstClr val="black"/>
                </a:solidFill>
                <a:hlinkClick r:id="rId2"/>
              </a:rPr>
              <a:t>Antrag auf Zulassung zum Studium</a:t>
            </a:r>
            <a:r>
              <a:rPr lang="de-DE" b="1" dirty="0">
                <a:solidFill>
                  <a:prstClr val="black"/>
                </a:solidFill>
              </a:rPr>
              <a:t> ausfüllen.</a:t>
            </a:r>
          </a:p>
          <a:p>
            <a:pPr>
              <a:spcBef>
                <a:spcPts val="2500"/>
              </a:spcBef>
              <a:buClr>
                <a:srgbClr val="0025AA"/>
              </a:buClr>
            </a:pPr>
            <a:r>
              <a:rPr lang="de-DE" dirty="0">
                <a:solidFill>
                  <a:prstClr val="black"/>
                </a:solidFill>
              </a:rPr>
              <a:t>Ihr Antrag auf Zulassung für den Deutschkurs ist formell ein Antrag auf Zulassung zum Studium, deswegen geben Sie bitte beim beabsichtigten Studium </a:t>
            </a:r>
            <a:r>
              <a:rPr lang="de-DE" u="sng" dirty="0">
                <a:solidFill>
                  <a:prstClr val="black"/>
                </a:solidFill>
              </a:rPr>
              <a:t>nur</a:t>
            </a:r>
            <a:r>
              <a:rPr lang="de-DE" dirty="0">
                <a:solidFill>
                  <a:prstClr val="black"/>
                </a:solidFill>
              </a:rPr>
              <a:t> einen Studiengang aus dem </a:t>
            </a:r>
            <a:r>
              <a:rPr lang="de-DE" dirty="0">
                <a:solidFill>
                  <a:prstClr val="black"/>
                </a:solidFill>
                <a:hlinkClick r:id="rId3"/>
              </a:rPr>
              <a:t>Angebot</a:t>
            </a:r>
            <a:r>
              <a:rPr lang="de-DE" dirty="0">
                <a:solidFill>
                  <a:prstClr val="black"/>
                </a:solidFill>
              </a:rPr>
              <a:t> der Universität Paderborn an. </a:t>
            </a:r>
            <a:endParaRPr lang="de-DE" b="1" dirty="0">
              <a:solidFill>
                <a:prstClr val="black"/>
              </a:solidFill>
            </a:endParaRPr>
          </a:p>
          <a:p>
            <a:pPr lvl="4">
              <a:spcBef>
                <a:spcPts val="2500"/>
              </a:spcBef>
              <a:buClr>
                <a:srgbClr val="0025AA"/>
              </a:buClr>
              <a:buAutoNum type="arabicPeriod" startAt="2"/>
            </a:pPr>
            <a:r>
              <a:rPr lang="de-DE" b="1" dirty="0">
                <a:solidFill>
                  <a:prstClr val="black"/>
                </a:solidFill>
              </a:rPr>
              <a:t>Für einen Sprachkurs unter Frage 11 „Ja“ ankreuzen</a:t>
            </a:r>
          </a:p>
          <a:p>
            <a:pPr lvl="4">
              <a:spcBef>
                <a:spcPts val="2500"/>
              </a:spcBef>
              <a:buClr>
                <a:srgbClr val="0025AA"/>
              </a:buClr>
              <a:buAutoNum type="arabicPeriod" startAt="2"/>
            </a:pPr>
            <a:endParaRPr lang="de-DE" b="1" dirty="0">
              <a:solidFill>
                <a:prstClr val="black"/>
              </a:solidFill>
            </a:endParaRPr>
          </a:p>
          <a:p>
            <a:pPr>
              <a:spcBef>
                <a:spcPts val="2500"/>
              </a:spcBef>
              <a:buClr>
                <a:srgbClr val="0025AA"/>
              </a:buClr>
            </a:pPr>
            <a:endParaRPr lang="de-DE" b="1" dirty="0">
              <a:solidFill>
                <a:prstClr val="black"/>
              </a:solidFill>
            </a:endParaRPr>
          </a:p>
          <a:p>
            <a:pPr lvl="4">
              <a:spcBef>
                <a:spcPts val="2500"/>
              </a:spcBef>
              <a:buClr>
                <a:srgbClr val="0025AA"/>
              </a:buClr>
              <a:buFont typeface="+mj-lt"/>
              <a:buAutoNum type="arabicPeriod" startAt="3"/>
            </a:pPr>
            <a:r>
              <a:rPr lang="de-DE" b="1" dirty="0">
                <a:solidFill>
                  <a:prstClr val="black"/>
                </a:solidFill>
              </a:rPr>
              <a:t>Antrag zusammen mit den Unterlagen einreichen</a:t>
            </a:r>
          </a:p>
          <a:p>
            <a:pPr marL="122400" lvl="4" indent="0">
              <a:spcBef>
                <a:spcPts val="2500"/>
              </a:spcBef>
              <a:buClr>
                <a:srgbClr val="0025AA"/>
              </a:buClr>
              <a:buNone/>
            </a:pPr>
            <a:endParaRPr lang="de-DE" sz="2000" b="1" dirty="0">
              <a:solidFill>
                <a:prstClr val="black"/>
              </a:solidFill>
            </a:endParaRPr>
          </a:p>
          <a:p>
            <a:pPr marL="122400" lvl="4" indent="0">
              <a:spcBef>
                <a:spcPts val="2500"/>
              </a:spcBef>
              <a:buClr>
                <a:srgbClr val="0025AA"/>
              </a:buClr>
              <a:buNone/>
            </a:pPr>
            <a:endParaRPr lang="de-DE" sz="2000" b="1" dirty="0">
              <a:solidFill>
                <a:prstClr val="black"/>
              </a:solidFill>
            </a:endParaRPr>
          </a:p>
          <a:p>
            <a:pPr marL="396000" lvl="0" indent="-396000">
              <a:lnSpc>
                <a:spcPct val="100000"/>
              </a:lnSpc>
              <a:spcBef>
                <a:spcPts val="2500"/>
              </a:spcBef>
              <a:buClr>
                <a:srgbClr val="0025AA"/>
              </a:buClr>
              <a:buFont typeface="+mj-lt"/>
              <a:buAutoNum type="arabicPeriod"/>
            </a:pPr>
            <a:endParaRPr lang="de-DE" sz="2000" b="1" dirty="0">
              <a:solidFill>
                <a:prstClr val="black"/>
              </a:solidFill>
            </a:endParaRPr>
          </a:p>
          <a:p>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503098"/>
          </a:xfrm>
        </p:spPr>
        <p:txBody>
          <a:bodyPr/>
          <a:lstStyle/>
          <a:p>
            <a:r>
              <a:rPr lang="de-DE" dirty="0"/>
              <a:t>Bewerbung auf ein Studium oder einen Deutschkurs</a:t>
            </a:r>
          </a:p>
        </p:txBody>
      </p:sp>
      <p:pic>
        <p:nvPicPr>
          <p:cNvPr id="2" name="Grafik 1"/>
          <p:cNvPicPr>
            <a:picLocks noChangeAspect="1"/>
          </p:cNvPicPr>
          <p:nvPr/>
        </p:nvPicPr>
        <p:blipFill>
          <a:blip r:embed="rId4"/>
          <a:stretch>
            <a:fillRect/>
          </a:stretch>
        </p:blipFill>
        <p:spPr>
          <a:xfrm>
            <a:off x="446600" y="4082028"/>
            <a:ext cx="8430802" cy="866896"/>
          </a:xfrm>
          <a:prstGeom prst="rect">
            <a:avLst/>
          </a:prstGeom>
        </p:spPr>
      </p:pic>
      <p:sp>
        <p:nvSpPr>
          <p:cNvPr id="3" name="Multiplizieren 2"/>
          <p:cNvSpPr/>
          <p:nvPr/>
        </p:nvSpPr>
        <p:spPr>
          <a:xfrm>
            <a:off x="6387915" y="4515476"/>
            <a:ext cx="212035" cy="200255"/>
          </a:xfrm>
          <a:prstGeom prst="mathMultiply">
            <a:avLst/>
          </a:prstGeom>
          <a:solidFill>
            <a:srgbClr val="FF0000"/>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6720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8</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a:xfrm>
            <a:off x="421200" y="1749287"/>
            <a:ext cx="11349038" cy="4665483"/>
          </a:xfrm>
        </p:spPr>
        <p:txBody>
          <a:bodyPr/>
          <a:lstStyle/>
          <a:p>
            <a:pPr lvl="4">
              <a:spcBef>
                <a:spcPts val="2500"/>
              </a:spcBef>
              <a:buClr>
                <a:srgbClr val="0025AA"/>
              </a:buClr>
            </a:pPr>
            <a:r>
              <a:rPr lang="de-DE" b="1" dirty="0">
                <a:solidFill>
                  <a:prstClr val="black"/>
                </a:solidFill>
              </a:rPr>
              <a:t> </a:t>
            </a:r>
            <a:r>
              <a:rPr lang="ru-RU" b="1" dirty="0">
                <a:solidFill>
                  <a:prstClr val="black"/>
                </a:solidFill>
              </a:rPr>
              <a:t>Заповніть </a:t>
            </a:r>
            <a:r>
              <a:rPr lang="uk-UA" b="1" dirty="0">
                <a:solidFill>
                  <a:prstClr val="black"/>
                </a:solidFill>
                <a:hlinkClick r:id="rId2"/>
              </a:rPr>
              <a:t>Заявку на вступ до університету</a:t>
            </a:r>
            <a:r>
              <a:rPr lang="de-DE" b="1" dirty="0">
                <a:solidFill>
                  <a:prstClr val="black"/>
                </a:solidFill>
              </a:rPr>
              <a:t>.</a:t>
            </a:r>
          </a:p>
          <a:p>
            <a:pPr>
              <a:spcBef>
                <a:spcPts val="2500"/>
              </a:spcBef>
              <a:buClr>
                <a:srgbClr val="0025AA"/>
              </a:buClr>
            </a:pPr>
            <a:r>
              <a:rPr lang="ru-RU" dirty="0">
                <a:solidFill>
                  <a:prstClr val="black"/>
                </a:solidFill>
              </a:rPr>
              <a:t>Ваша заява про вступ на курс німецької мови формально є заявою про вступ на освітню програму, тому, будь ласка, вкажіть освітню програму </a:t>
            </a:r>
            <a:r>
              <a:rPr lang="ru-RU" u="sng" dirty="0">
                <a:solidFill>
                  <a:prstClr val="black"/>
                </a:solidFill>
              </a:rPr>
              <a:t>лише</a:t>
            </a:r>
            <a:r>
              <a:rPr lang="ru-RU" dirty="0">
                <a:solidFill>
                  <a:prstClr val="black"/>
                </a:solidFill>
              </a:rPr>
              <a:t> з тих, що є у </a:t>
            </a:r>
            <a:r>
              <a:rPr lang="ru-RU" dirty="0">
                <a:solidFill>
                  <a:prstClr val="black"/>
                </a:solidFill>
                <a:hlinkClick r:id="rId3"/>
              </a:rPr>
              <a:t>пропозиції</a:t>
            </a:r>
            <a:r>
              <a:rPr lang="ru-RU" dirty="0">
                <a:solidFill>
                  <a:prstClr val="black"/>
                </a:solidFill>
              </a:rPr>
              <a:t> університету Падерборна. </a:t>
            </a:r>
          </a:p>
          <a:p>
            <a:pPr lvl="4">
              <a:spcBef>
                <a:spcPts val="2500"/>
              </a:spcBef>
              <a:buClr>
                <a:srgbClr val="0025AA"/>
              </a:buClr>
              <a:buFont typeface="+mj-lt"/>
              <a:buAutoNum type="arabicPeriod" startAt="2"/>
            </a:pPr>
            <a:r>
              <a:rPr lang="ru-RU" b="1" dirty="0">
                <a:solidFill>
                  <a:prstClr val="black"/>
                </a:solidFill>
              </a:rPr>
              <a:t>Відмітьте «Так» для участі в мовному курсі в питанні 11</a:t>
            </a:r>
          </a:p>
          <a:p>
            <a:pPr lvl="4">
              <a:spcBef>
                <a:spcPts val="2500"/>
              </a:spcBef>
              <a:buClr>
                <a:srgbClr val="0025AA"/>
              </a:buClr>
              <a:buFont typeface="+mj-lt"/>
              <a:buAutoNum type="arabicPeriod" startAt="2"/>
            </a:pPr>
            <a:endParaRPr lang="ru-RU" b="1" dirty="0">
              <a:solidFill>
                <a:prstClr val="black"/>
              </a:solidFill>
            </a:endParaRPr>
          </a:p>
          <a:p>
            <a:pPr marL="122400" lvl="4" indent="0">
              <a:spcBef>
                <a:spcPts val="2500"/>
              </a:spcBef>
              <a:buClr>
                <a:srgbClr val="0025AA"/>
              </a:buClr>
              <a:buNone/>
            </a:pPr>
            <a:endParaRPr lang="de-DE" b="1" dirty="0">
              <a:solidFill>
                <a:prstClr val="black"/>
              </a:solidFill>
            </a:endParaRPr>
          </a:p>
          <a:p>
            <a:pPr lvl="4">
              <a:spcBef>
                <a:spcPts val="2500"/>
              </a:spcBef>
              <a:buClr>
                <a:srgbClr val="0025AA"/>
              </a:buClr>
              <a:buFont typeface="+mj-lt"/>
              <a:buAutoNum type="arabicPeriod" startAt="3"/>
            </a:pPr>
            <a:r>
              <a:rPr lang="ru-RU" b="1" dirty="0">
                <a:solidFill>
                  <a:prstClr val="black"/>
                </a:solidFill>
              </a:rPr>
              <a:t>Подайте заявку разом із документами</a:t>
            </a:r>
            <a:endParaRPr lang="de-DE" sz="2000" b="1" dirty="0">
              <a:solidFill>
                <a:prstClr val="black"/>
              </a:solidFill>
            </a:endParaRPr>
          </a:p>
          <a:p>
            <a:pPr marL="122400" lvl="4" indent="0">
              <a:spcBef>
                <a:spcPts val="2500"/>
              </a:spcBef>
              <a:buClr>
                <a:srgbClr val="0025AA"/>
              </a:buClr>
              <a:buNone/>
            </a:pPr>
            <a:endParaRPr lang="de-DE" sz="2000" b="1" dirty="0">
              <a:solidFill>
                <a:prstClr val="black"/>
              </a:solidFill>
            </a:endParaRPr>
          </a:p>
          <a:p>
            <a:pPr marL="396000" lvl="0" indent="-396000">
              <a:lnSpc>
                <a:spcPct val="100000"/>
              </a:lnSpc>
              <a:spcBef>
                <a:spcPts val="2500"/>
              </a:spcBef>
              <a:buClr>
                <a:srgbClr val="0025AA"/>
              </a:buClr>
              <a:buFont typeface="+mj-lt"/>
              <a:buAutoNum type="arabicPeriod"/>
            </a:pPr>
            <a:endParaRPr lang="de-DE" sz="2000" b="1" dirty="0">
              <a:solidFill>
                <a:prstClr val="black"/>
              </a:solidFill>
            </a:endParaRPr>
          </a:p>
          <a:p>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503098"/>
          </a:xfrm>
        </p:spPr>
        <p:txBody>
          <a:bodyPr/>
          <a:lstStyle/>
          <a:p>
            <a:r>
              <a:rPr lang="ru-RU" dirty="0"/>
              <a:t>Заява на навчання за освітньою програмою або на курс німецької мови</a:t>
            </a:r>
            <a:endParaRPr lang="de-DE" dirty="0"/>
          </a:p>
        </p:txBody>
      </p:sp>
      <p:pic>
        <p:nvPicPr>
          <p:cNvPr id="2" name="Grafik 1"/>
          <p:cNvPicPr>
            <a:picLocks noChangeAspect="1"/>
          </p:cNvPicPr>
          <p:nvPr/>
        </p:nvPicPr>
        <p:blipFill>
          <a:blip r:embed="rId4"/>
          <a:stretch>
            <a:fillRect/>
          </a:stretch>
        </p:blipFill>
        <p:spPr>
          <a:xfrm>
            <a:off x="446600" y="4082028"/>
            <a:ext cx="8430802" cy="866896"/>
          </a:xfrm>
          <a:prstGeom prst="rect">
            <a:avLst/>
          </a:prstGeom>
        </p:spPr>
      </p:pic>
      <p:sp>
        <p:nvSpPr>
          <p:cNvPr id="3" name="Multiplizieren 2"/>
          <p:cNvSpPr/>
          <p:nvPr/>
        </p:nvSpPr>
        <p:spPr>
          <a:xfrm>
            <a:off x="6387915" y="4515476"/>
            <a:ext cx="212035" cy="200255"/>
          </a:xfrm>
          <a:prstGeom prst="mathMultiply">
            <a:avLst/>
          </a:prstGeom>
          <a:solidFill>
            <a:srgbClr val="FF0000"/>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27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F37855F-FEAB-478C-8494-8C79E1F5BF5F}"/>
              </a:ext>
            </a:extLst>
          </p:cNvPr>
          <p:cNvSpPr>
            <a:spLocks noGrp="1"/>
          </p:cNvSpPr>
          <p:nvPr>
            <p:ph type="sldNum" sz="quarter" idx="12"/>
          </p:nvPr>
        </p:nvSpPr>
        <p:spPr/>
        <p:txBody>
          <a:bodyPr/>
          <a:lstStyle/>
          <a:p>
            <a:fld id="{11DE32AD-F86D-4804-839F-80A6732D429D}" type="slidenum">
              <a:rPr lang="de-DE" smtClean="0"/>
              <a:pPr/>
              <a:t>9</a:t>
            </a:fld>
            <a:endParaRPr lang="de-DE" dirty="0"/>
          </a:p>
        </p:txBody>
      </p:sp>
      <p:sp>
        <p:nvSpPr>
          <p:cNvPr id="5" name="Fußzeilenplatzhalter 4">
            <a:extLst>
              <a:ext uri="{FF2B5EF4-FFF2-40B4-BE49-F238E27FC236}">
                <a16:creationId xmlns:a16="http://schemas.microsoft.com/office/drawing/2014/main" id="{92CCFF5E-11C3-4810-81A1-C42D9A57357D}"/>
              </a:ext>
            </a:extLst>
          </p:cNvPr>
          <p:cNvSpPr>
            <a:spLocks noGrp="1"/>
          </p:cNvSpPr>
          <p:nvPr>
            <p:ph type="ftr" sz="quarter" idx="11"/>
          </p:nvPr>
        </p:nvSpPr>
        <p:spPr/>
        <p:txBody>
          <a:bodyPr/>
          <a:lstStyle/>
          <a:p>
            <a:r>
              <a:rPr lang="de-DE" dirty="0"/>
              <a:t>Volker Verhoff, Koordinator geflüchtete Studierende ∙ Studienbeginn leicht gemacht ∙ 15. August 2024</a:t>
            </a:r>
          </a:p>
        </p:txBody>
      </p:sp>
      <p:sp>
        <p:nvSpPr>
          <p:cNvPr id="7" name="Inhaltsplatzhalter 6">
            <a:extLst>
              <a:ext uri="{FF2B5EF4-FFF2-40B4-BE49-F238E27FC236}">
                <a16:creationId xmlns:a16="http://schemas.microsoft.com/office/drawing/2014/main" id="{21CB7D50-5E28-40C9-BE94-68E56E402F7F}"/>
              </a:ext>
            </a:extLst>
          </p:cNvPr>
          <p:cNvSpPr>
            <a:spLocks noGrp="1"/>
          </p:cNvSpPr>
          <p:nvPr>
            <p:ph idx="1"/>
          </p:nvPr>
        </p:nvSpPr>
        <p:spPr/>
        <p:txBody>
          <a:bodyPr/>
          <a:lstStyle/>
          <a:p>
            <a:pPr lvl="4"/>
            <a:r>
              <a:rPr lang="de-DE" dirty="0"/>
              <a:t>Ausgefüllter und unterschriebener </a:t>
            </a:r>
            <a:r>
              <a:rPr lang="de-DE" dirty="0">
                <a:hlinkClick r:id="rId2"/>
              </a:rPr>
              <a:t>Antrag auf Zulassung</a:t>
            </a:r>
            <a:endParaRPr lang="de-DE" dirty="0"/>
          </a:p>
          <a:p>
            <a:pPr lvl="4"/>
            <a:r>
              <a:rPr lang="de-DE" dirty="0"/>
              <a:t>Relevante Zeugnisse/Dokumente in der Originalsprache</a:t>
            </a:r>
          </a:p>
          <a:p>
            <a:pPr lvl="5"/>
            <a:r>
              <a:rPr lang="de-DE" sz="1400" dirty="0"/>
              <a:t>Sekundarschulabschlusszeugnis</a:t>
            </a:r>
          </a:p>
          <a:p>
            <a:pPr lvl="5"/>
            <a:r>
              <a:rPr lang="de-DE" sz="1400" dirty="0"/>
              <a:t>Fächer- und Notenübersicht aller bisherigen Studienjahre (Transkript </a:t>
            </a:r>
            <a:r>
              <a:rPr lang="de-DE" sz="1400" dirty="0" err="1"/>
              <a:t>of</a:t>
            </a:r>
            <a:r>
              <a:rPr lang="de-DE" sz="1400" dirty="0"/>
              <a:t> Records)</a:t>
            </a:r>
          </a:p>
          <a:p>
            <a:pPr lvl="5"/>
            <a:r>
              <a:rPr lang="de-DE" sz="1400" dirty="0"/>
              <a:t>Studienabschlusszeugnis (falls vorhanden)</a:t>
            </a:r>
          </a:p>
          <a:p>
            <a:pPr lvl="5"/>
            <a:r>
              <a:rPr lang="de-DE" sz="1400" dirty="0"/>
              <a:t>Ergebnis </a:t>
            </a:r>
            <a:r>
              <a:rPr lang="de-DE" sz="1400" dirty="0" err="1">
                <a:hlinkClick r:id="rId3"/>
              </a:rPr>
              <a:t>TestAS</a:t>
            </a:r>
            <a:r>
              <a:rPr lang="de-DE" sz="1400" dirty="0">
                <a:hlinkClick r:id="rId3"/>
              </a:rPr>
              <a:t>-Test</a:t>
            </a:r>
            <a:r>
              <a:rPr lang="de-DE" sz="1400" dirty="0"/>
              <a:t> (falls absolviert)</a:t>
            </a:r>
          </a:p>
          <a:p>
            <a:pPr lvl="5"/>
            <a:r>
              <a:rPr lang="de-DE" sz="1400" dirty="0"/>
              <a:t>Erwartungscheck (falls notwendig)</a:t>
            </a:r>
          </a:p>
          <a:p>
            <a:pPr lvl="5"/>
            <a:r>
              <a:rPr lang="de-DE" sz="1400" dirty="0"/>
              <a:t>Praktikumsnachweis (falls notwendig) </a:t>
            </a:r>
          </a:p>
          <a:p>
            <a:pPr marL="288000" lvl="5" indent="0">
              <a:buNone/>
            </a:pPr>
            <a:endParaRPr lang="de-DE" sz="1400" dirty="0"/>
          </a:p>
          <a:p>
            <a:pPr lvl="4"/>
            <a:r>
              <a:rPr lang="de-DE" dirty="0"/>
              <a:t>Offizielle Übersetzung der Zeugnisse, falls deren Originalsprache nicht Englisch, Französisch oder Deutsch ist</a:t>
            </a:r>
          </a:p>
          <a:p>
            <a:pPr marL="122400" lvl="4" indent="0">
              <a:buNone/>
            </a:pPr>
            <a:endParaRPr lang="de-DE" dirty="0"/>
          </a:p>
          <a:p>
            <a:pPr marL="122400" lvl="4" indent="0">
              <a:buNone/>
            </a:pPr>
            <a:r>
              <a:rPr lang="de-DE" dirty="0"/>
              <a:t>4. Kopie Ihres aktuellen Aufenthaltsdokuments (beide Seiten)</a:t>
            </a:r>
          </a:p>
          <a:p>
            <a:pPr lvl="4"/>
            <a:endParaRPr lang="de-DE" dirty="0"/>
          </a:p>
          <a:p>
            <a:pPr lvl="4"/>
            <a:endParaRPr lang="de-DE" dirty="0"/>
          </a:p>
        </p:txBody>
      </p:sp>
      <p:sp>
        <p:nvSpPr>
          <p:cNvPr id="6" name="Titel 5">
            <a:extLst>
              <a:ext uri="{FF2B5EF4-FFF2-40B4-BE49-F238E27FC236}">
                <a16:creationId xmlns:a16="http://schemas.microsoft.com/office/drawing/2014/main" id="{261E4A86-426F-44F3-B737-42DEF90626B7}"/>
              </a:ext>
            </a:extLst>
          </p:cNvPr>
          <p:cNvSpPr>
            <a:spLocks noGrp="1"/>
          </p:cNvSpPr>
          <p:nvPr>
            <p:ph type="title"/>
          </p:nvPr>
        </p:nvSpPr>
        <p:spPr>
          <a:xfrm>
            <a:off x="422275" y="1246189"/>
            <a:ext cx="11349038" cy="489478"/>
          </a:xfrm>
        </p:spPr>
        <p:txBody>
          <a:bodyPr/>
          <a:lstStyle/>
          <a:p>
            <a:r>
              <a:rPr lang="de-DE" dirty="0"/>
              <a:t>Erforderliche Unterlagen</a:t>
            </a:r>
          </a:p>
        </p:txBody>
      </p:sp>
    </p:spTree>
    <p:extLst>
      <p:ext uri="{BB962C8B-B14F-4D97-AF65-F5344CB8AC3E}">
        <p14:creationId xmlns:p14="http://schemas.microsoft.com/office/powerpoint/2010/main" val="4210342967"/>
      </p:ext>
    </p:extLst>
  </p:cSld>
  <p:clrMapOvr>
    <a:masterClrMapping/>
  </p:clrMapOvr>
</p:sld>
</file>

<file path=ppt/theme/theme1.xml><?xml version="1.0" encoding="utf-8"?>
<a:theme xmlns:a="http://schemas.openxmlformats.org/drawingml/2006/main" name="UNIVERSITÄT PADERBORN PowerPoint Master">
  <a:themeElements>
    <a:clrScheme name="UPB-Farbwelt">
      <a:dk1>
        <a:sysClr val="windowText" lastClr="000000"/>
      </a:dk1>
      <a:lt1>
        <a:sysClr val="window" lastClr="FFFFFF"/>
      </a:lt1>
      <a:dk2>
        <a:srgbClr val="0025AA"/>
      </a:dk2>
      <a:lt2>
        <a:srgbClr val="8B8DB0"/>
      </a:lt2>
      <a:accent1>
        <a:srgbClr val="181C62"/>
      </a:accent1>
      <a:accent2>
        <a:srgbClr val="0A75C4"/>
      </a:accent2>
      <a:accent3>
        <a:srgbClr val="C138A0"/>
      </a:accent3>
      <a:accent4>
        <a:srgbClr val="23A9C9"/>
      </a:accent4>
      <a:accent5>
        <a:srgbClr val="7E3FA8"/>
      </a:accent5>
      <a:accent6>
        <a:srgbClr val="50D1D1"/>
      </a:accent6>
      <a:hlink>
        <a:srgbClr val="0025AA"/>
      </a:hlink>
      <a:folHlink>
        <a:srgbClr val="0025AA"/>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B_Bueroausstattung_Praesentationsvorlage_20240426_Zusatzanpassungen" id="{951C9123-C967-4A62-8356-F4EBD6C82551}" vid="{97096A1C-3D3D-4B67-B8B1-00B57B830B93}"/>
    </a:ext>
  </a:extLst>
</a:theme>
</file>

<file path=ppt/theme/theme2.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UPB_Bueroausstattung_Praesentationsvorlage_20240426</Template>
  <TotalTime>0</TotalTime>
  <Words>2288</Words>
  <Application>Microsoft Office PowerPoint</Application>
  <PresentationFormat>Breitbild</PresentationFormat>
  <Paragraphs>337</Paragraphs>
  <Slides>32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Segoe UI</vt:lpstr>
      <vt:lpstr>Segoe UI Light</vt:lpstr>
      <vt:lpstr>Wingdings 2</vt:lpstr>
      <vt:lpstr>UNIVERSITÄT PADERBORN PowerPoint Master</vt:lpstr>
      <vt:lpstr>Studienbeginn leicht gemacht</vt:lpstr>
      <vt:lpstr>Розпочати навчання  просто</vt:lpstr>
      <vt:lpstr>PowerPoint-Präsentation</vt:lpstr>
      <vt:lpstr>PowerPoint-Präsentation</vt:lpstr>
      <vt:lpstr>Erste Schritte</vt:lpstr>
      <vt:lpstr>Перші кроки</vt:lpstr>
      <vt:lpstr>Bewerbung auf ein Studium oder einen Deutschkurs</vt:lpstr>
      <vt:lpstr>Заява на навчання за освітньою програмою або на курс німецької мови</vt:lpstr>
      <vt:lpstr>Erforderliche Unterlagen</vt:lpstr>
      <vt:lpstr>Необхідні документи</vt:lpstr>
      <vt:lpstr>Für die Bewerbung auf das Fachstudium gelten folgende Fristen:</vt:lpstr>
      <vt:lpstr>Терміни подачі заявок на вступ до освітньої програми:</vt:lpstr>
      <vt:lpstr>Bewerbung auf einen DSH-Sprachkurs</vt:lpstr>
      <vt:lpstr>Заявка на курс DSH</vt:lpstr>
      <vt:lpstr>Kosten</vt:lpstr>
      <vt:lpstr>Витрати</vt:lpstr>
      <vt:lpstr>Finanzierungsmöglichkeiten</vt:lpstr>
      <vt:lpstr>Варіанти фінансування</vt:lpstr>
      <vt:lpstr>Bundesausbildungsförderungsgesetz (BAföG)</vt:lpstr>
      <vt:lpstr>Bundesausbildungsförderungsgesetz (BAföG)</vt:lpstr>
      <vt:lpstr>Studienstarthilfe</vt:lpstr>
      <vt:lpstr>Допомога на старті навчання</vt:lpstr>
      <vt:lpstr>NRWege ins Studium Programm</vt:lpstr>
      <vt:lpstr>NRWege ins Studium Programm</vt:lpstr>
      <vt:lpstr>NRWege ins Studium Programm</vt:lpstr>
      <vt:lpstr>NRWege ins Studium Programm</vt:lpstr>
      <vt:lpstr>Allgemeine Stipendienprogramme</vt:lpstr>
      <vt:lpstr>Загальні стипендіальні програми</vt:lpstr>
      <vt:lpstr>Nützliche Links</vt:lpstr>
      <vt:lpstr>Корисні посилання</vt:lpstr>
      <vt:lpstr>Volker Verhoff</vt:lpstr>
      <vt:lpstr>Vielen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Studienbeginn leicht gemacht</dc:title>
  <dc:creator>Krasnorutskyi, Vitalii</dc:creator>
  <cp:lastModifiedBy>Krasnorutskyi, Vitalii</cp:lastModifiedBy>
  <cp:revision>82</cp:revision>
  <dcterms:created xsi:type="dcterms:W3CDTF">2024-07-25T13:30:15Z</dcterms:created>
  <dcterms:modified xsi:type="dcterms:W3CDTF">2024-08-15T15:17:54Z</dcterms:modified>
</cp:coreProperties>
</file>